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7.jpg" ContentType="image/unknown"/>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4"/>
  </p:notesMasterIdLst>
  <p:sldIdLst>
    <p:sldId id="456" r:id="rId2"/>
    <p:sldId id="500" r:id="rId3"/>
    <p:sldId id="457" r:id="rId4"/>
    <p:sldId id="459" r:id="rId5"/>
    <p:sldId id="460" r:id="rId6"/>
    <p:sldId id="461" r:id="rId7"/>
    <p:sldId id="462" r:id="rId8"/>
    <p:sldId id="464" r:id="rId9"/>
    <p:sldId id="466" r:id="rId10"/>
    <p:sldId id="498" r:id="rId11"/>
    <p:sldId id="465" r:id="rId12"/>
    <p:sldId id="468" r:id="rId13"/>
    <p:sldId id="469" r:id="rId14"/>
    <p:sldId id="494" r:id="rId15"/>
    <p:sldId id="448" r:id="rId16"/>
    <p:sldId id="471" r:id="rId17"/>
    <p:sldId id="495" r:id="rId18"/>
    <p:sldId id="478" r:id="rId19"/>
    <p:sldId id="496" r:id="rId20"/>
    <p:sldId id="474" r:id="rId21"/>
    <p:sldId id="479" r:id="rId22"/>
    <p:sldId id="482" r:id="rId23"/>
    <p:sldId id="483" r:id="rId24"/>
    <p:sldId id="484" r:id="rId25"/>
    <p:sldId id="476" r:id="rId26"/>
    <p:sldId id="485" r:id="rId27"/>
    <p:sldId id="497" r:id="rId28"/>
    <p:sldId id="499" r:id="rId29"/>
    <p:sldId id="486" r:id="rId30"/>
    <p:sldId id="501" r:id="rId31"/>
    <p:sldId id="490" r:id="rId32"/>
    <p:sldId id="491" r:id="rId3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3781" autoAdjust="0"/>
  </p:normalViewPr>
  <p:slideViewPr>
    <p:cSldViewPr snapToGrid="0">
      <p:cViewPr varScale="1">
        <p:scale>
          <a:sx n="82" d="100"/>
          <a:sy n="82" d="100"/>
        </p:scale>
        <p:origin x="1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C64AE46-1563-4BC8-A4A0-66890F802257}" type="datetimeFigureOut">
              <a:rPr lang="en-US" smtClean="0"/>
              <a:t>5/9/2024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05875E3-920E-4508-A768-AFB8C3484208}" type="slidenum">
              <a:rPr lang="en-US" smtClean="0"/>
              <a:t>‹#›</a:t>
            </a:fld>
            <a:endParaRPr lang="en-US"/>
          </a:p>
        </p:txBody>
      </p:sp>
    </p:spTree>
    <p:extLst>
      <p:ext uri="{BB962C8B-B14F-4D97-AF65-F5344CB8AC3E}">
        <p14:creationId xmlns:p14="http://schemas.microsoft.com/office/powerpoint/2010/main" val="102910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19</a:t>
            </a:fld>
            <a:endParaRPr lang="en-US" dirty="0"/>
          </a:p>
        </p:txBody>
      </p:sp>
    </p:spTree>
    <p:extLst>
      <p:ext uri="{BB962C8B-B14F-4D97-AF65-F5344CB8AC3E}">
        <p14:creationId xmlns:p14="http://schemas.microsoft.com/office/powerpoint/2010/main" val="3048444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79FA59-FEE1-46E3-A20B-3B0CCC6E5F32}" type="slidenum">
              <a:rPr lang="en-US" smtClean="0"/>
              <a:t>31</a:t>
            </a:fld>
            <a:endParaRPr lang="en-US" dirty="0"/>
          </a:p>
        </p:txBody>
      </p:sp>
    </p:spTree>
    <p:extLst>
      <p:ext uri="{BB962C8B-B14F-4D97-AF65-F5344CB8AC3E}">
        <p14:creationId xmlns:p14="http://schemas.microsoft.com/office/powerpoint/2010/main" val="361133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6B4AB4-336F-4E65-9436-825AB0D11461}"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17028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B4AB4-336F-4E65-9436-825AB0D11461}"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198188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B4AB4-336F-4E65-9436-825AB0D11461}"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270867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B4AB4-336F-4E65-9436-825AB0D11461}"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103840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6B4AB4-336F-4E65-9436-825AB0D11461}"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9446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6B4AB4-336F-4E65-9436-825AB0D11461}"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2332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B4AB4-336F-4E65-9436-825AB0D11461}"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1119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6B4AB4-336F-4E65-9436-825AB0D11461}"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52680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B4AB4-336F-4E65-9436-825AB0D11461}"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494445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B4AB4-336F-4E65-9436-825AB0D11461}"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375228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B4AB4-336F-4E65-9436-825AB0D11461}"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69513-A902-4E2E-B617-D89FB86FF606}" type="slidenum">
              <a:rPr lang="en-US" smtClean="0"/>
              <a:t>‹#›</a:t>
            </a:fld>
            <a:endParaRPr lang="en-US"/>
          </a:p>
        </p:txBody>
      </p:sp>
    </p:spTree>
    <p:extLst>
      <p:ext uri="{BB962C8B-B14F-4D97-AF65-F5344CB8AC3E}">
        <p14:creationId xmlns:p14="http://schemas.microsoft.com/office/powerpoint/2010/main" val="15380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B4AB4-336F-4E65-9436-825AB0D11461}" type="datetimeFigureOut">
              <a:rPr lang="en-US" smtClean="0"/>
              <a:t>5/9/2024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69513-A902-4E2E-B617-D89FB86FF606}" type="slidenum">
              <a:rPr lang="en-US" smtClean="0"/>
              <a:t>‹#›</a:t>
            </a:fld>
            <a:endParaRPr lang="en-US"/>
          </a:p>
        </p:txBody>
      </p:sp>
    </p:spTree>
    <p:extLst>
      <p:ext uri="{BB962C8B-B14F-4D97-AF65-F5344CB8AC3E}">
        <p14:creationId xmlns:p14="http://schemas.microsoft.com/office/powerpoint/2010/main" val="8384885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Prajnaparamita" TargetMode="Externa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s://en.wikipedia.org/wiki/%C5%9A%C5%ABnyat%C4%81"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Rim%C3%A9_move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adwaityoga.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413F41-1E7A-404F-8F3D-DAD9A56FD0DA}"/>
              </a:ext>
            </a:extLst>
          </p:cNvPr>
          <p:cNvSpPr txBox="1">
            <a:spLocks/>
          </p:cNvSpPr>
          <p:nvPr/>
        </p:nvSpPr>
        <p:spPr>
          <a:xfrm>
            <a:off x="4194141" y="482814"/>
            <a:ext cx="4258256" cy="10464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FF00FF"/>
                </a:highlight>
                <a:latin typeface="Chiller" panose="04020404031007020602" pitchFamily="82" charset="0"/>
              </a:rPr>
              <a:t>Paths To Transcendence</a:t>
            </a:r>
          </a:p>
        </p:txBody>
      </p:sp>
      <p:pic>
        <p:nvPicPr>
          <p:cNvPr id="5" name="Picture 4">
            <a:extLst>
              <a:ext uri="{FF2B5EF4-FFF2-40B4-BE49-F238E27FC236}">
                <a16:creationId xmlns:a16="http://schemas.microsoft.com/office/drawing/2014/main" id="{9EB4311F-CFE4-D245-9DC2-760708C5E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037" y="1864632"/>
            <a:ext cx="5617927" cy="3156562"/>
          </a:xfrm>
          <a:prstGeom prst="rect">
            <a:avLst/>
          </a:prstGeom>
          <a:ln>
            <a:noFill/>
          </a:ln>
          <a:effectLst>
            <a:softEdge rad="112500"/>
          </a:effectLst>
        </p:spPr>
      </p:pic>
      <p:sp>
        <p:nvSpPr>
          <p:cNvPr id="6" name="TextBox 5">
            <a:extLst>
              <a:ext uri="{FF2B5EF4-FFF2-40B4-BE49-F238E27FC236}">
                <a16:creationId xmlns:a16="http://schemas.microsoft.com/office/drawing/2014/main" id="{77058AEB-F9E8-7447-A4A6-F67B7CD70535}"/>
              </a:ext>
            </a:extLst>
          </p:cNvPr>
          <p:cNvSpPr txBox="1"/>
          <p:nvPr/>
        </p:nvSpPr>
        <p:spPr>
          <a:xfrm>
            <a:off x="4926039" y="5356571"/>
            <a:ext cx="2339922" cy="461665"/>
          </a:xfrm>
          <a:prstGeom prst="rect">
            <a:avLst/>
          </a:prstGeom>
          <a:noFill/>
        </p:spPr>
        <p:txBody>
          <a:bodyPr wrap="square" rtlCol="0">
            <a:spAutoFit/>
          </a:bodyPr>
          <a:lstStyle/>
          <a:p>
            <a:r>
              <a:rPr lang="en-US" dirty="0"/>
              <a:t>By </a:t>
            </a:r>
            <a:r>
              <a:rPr lang="en-US" sz="2400" dirty="0">
                <a:latin typeface="Script MT Bold" panose="03040602040607080904" pitchFamily="66" charset="0"/>
              </a:rPr>
              <a:t>John Bohan</a:t>
            </a:r>
          </a:p>
        </p:txBody>
      </p:sp>
    </p:spTree>
    <p:extLst>
      <p:ext uri="{BB962C8B-B14F-4D97-AF65-F5344CB8AC3E}">
        <p14:creationId xmlns:p14="http://schemas.microsoft.com/office/powerpoint/2010/main" val="372923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5B94AF-61E6-8AF4-5CC3-89ED0D49B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048" y="2268762"/>
            <a:ext cx="4210483" cy="3157862"/>
          </a:xfrm>
          <a:prstGeom prst="rect">
            <a:avLst/>
          </a:prstGeom>
          <a:ln>
            <a:noFill/>
          </a:ln>
          <a:effectLst>
            <a:softEdge rad="112500"/>
          </a:effectLst>
        </p:spPr>
      </p:pic>
      <p:pic>
        <p:nvPicPr>
          <p:cNvPr id="6" name="Picture 5">
            <a:extLst>
              <a:ext uri="{FF2B5EF4-FFF2-40B4-BE49-F238E27FC236}">
                <a16:creationId xmlns:a16="http://schemas.microsoft.com/office/drawing/2014/main" id="{CE272C21-2D07-9FF2-2E57-B97B6448F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37" y="2123349"/>
            <a:ext cx="3303275" cy="3303275"/>
          </a:xfrm>
          <a:prstGeom prst="rect">
            <a:avLst/>
          </a:prstGeom>
        </p:spPr>
      </p:pic>
      <p:sp>
        <p:nvSpPr>
          <p:cNvPr id="7" name="TextBox 6">
            <a:extLst>
              <a:ext uri="{FF2B5EF4-FFF2-40B4-BE49-F238E27FC236}">
                <a16:creationId xmlns:a16="http://schemas.microsoft.com/office/drawing/2014/main" id="{75C208D4-1473-9798-D2AC-3D3C228BD792}"/>
              </a:ext>
            </a:extLst>
          </p:cNvPr>
          <p:cNvSpPr txBox="1"/>
          <p:nvPr/>
        </p:nvSpPr>
        <p:spPr>
          <a:xfrm>
            <a:off x="1723879" y="5595296"/>
            <a:ext cx="2384820" cy="461665"/>
          </a:xfrm>
          <a:prstGeom prst="rect">
            <a:avLst/>
          </a:prstGeom>
          <a:noFill/>
        </p:spPr>
        <p:txBody>
          <a:bodyPr wrap="none" rtlCol="0">
            <a:spAutoFit/>
          </a:bodyPr>
          <a:lstStyle/>
          <a:p>
            <a:r>
              <a:rPr lang="en-US" sz="2400" b="1" dirty="0"/>
              <a:t>Quantum Physics</a:t>
            </a:r>
          </a:p>
        </p:txBody>
      </p:sp>
      <p:sp>
        <p:nvSpPr>
          <p:cNvPr id="8" name="TextBox 7">
            <a:extLst>
              <a:ext uri="{FF2B5EF4-FFF2-40B4-BE49-F238E27FC236}">
                <a16:creationId xmlns:a16="http://schemas.microsoft.com/office/drawing/2014/main" id="{E87CBB79-C9A3-41F7-1C20-445C5466D57C}"/>
              </a:ext>
            </a:extLst>
          </p:cNvPr>
          <p:cNvSpPr txBox="1"/>
          <p:nvPr/>
        </p:nvSpPr>
        <p:spPr>
          <a:xfrm>
            <a:off x="7596946" y="5558210"/>
            <a:ext cx="2584490" cy="461665"/>
          </a:xfrm>
          <a:prstGeom prst="rect">
            <a:avLst/>
          </a:prstGeom>
          <a:noFill/>
        </p:spPr>
        <p:txBody>
          <a:bodyPr wrap="none" rtlCol="0">
            <a:spAutoFit/>
          </a:bodyPr>
          <a:lstStyle/>
          <a:p>
            <a:r>
              <a:rPr lang="en-US" sz="2400" b="1" dirty="0"/>
              <a:t>Newtonian Physics</a:t>
            </a:r>
          </a:p>
        </p:txBody>
      </p:sp>
      <p:sp>
        <p:nvSpPr>
          <p:cNvPr id="9" name="Title 1">
            <a:extLst>
              <a:ext uri="{FF2B5EF4-FFF2-40B4-BE49-F238E27FC236}">
                <a16:creationId xmlns:a16="http://schemas.microsoft.com/office/drawing/2014/main" id="{AC13869A-B207-2457-2D39-B85ECCA328A0}"/>
              </a:ext>
            </a:extLst>
          </p:cNvPr>
          <p:cNvSpPr txBox="1">
            <a:spLocks/>
          </p:cNvSpPr>
          <p:nvPr/>
        </p:nvSpPr>
        <p:spPr>
          <a:xfrm>
            <a:off x="4402217" y="229397"/>
            <a:ext cx="3387565" cy="14096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a:highlight>
                  <a:srgbClr val="00FF00"/>
                </a:highlight>
                <a:latin typeface="Chiller" panose="04020404031007020602" pitchFamily="82" charset="0"/>
              </a:rPr>
              <a:t>Physics</a:t>
            </a:r>
          </a:p>
        </p:txBody>
      </p:sp>
      <p:sp>
        <p:nvSpPr>
          <p:cNvPr id="10" name="TextBox 9">
            <a:extLst>
              <a:ext uri="{FF2B5EF4-FFF2-40B4-BE49-F238E27FC236}">
                <a16:creationId xmlns:a16="http://schemas.microsoft.com/office/drawing/2014/main" id="{4AEBCF60-274E-5485-A4FF-BD511E045D48}"/>
              </a:ext>
            </a:extLst>
          </p:cNvPr>
          <p:cNvSpPr txBox="1"/>
          <p:nvPr/>
        </p:nvSpPr>
        <p:spPr>
          <a:xfrm>
            <a:off x="3310210" y="1622431"/>
            <a:ext cx="5756774" cy="738664"/>
          </a:xfrm>
          <a:prstGeom prst="rect">
            <a:avLst/>
          </a:prstGeom>
          <a:noFill/>
        </p:spPr>
        <p:txBody>
          <a:bodyPr wrap="square" rtlCol="0">
            <a:spAutoFit/>
          </a:bodyPr>
          <a:lstStyle/>
          <a:p>
            <a:pPr algn="ctr"/>
            <a:r>
              <a:rPr lang="en-US" sz="2400" b="1" dirty="0">
                <a:latin typeface="Harlow Solid Italic" panose="04030604020F02020D02" pitchFamily="82" charset="0"/>
              </a:rPr>
              <a:t>thoughts are things</a:t>
            </a:r>
            <a:br>
              <a:rPr lang="en-US" sz="1800" dirty="0">
                <a:latin typeface="Harlow Solid Italic" panose="04030604020F02020D02" pitchFamily="82" charset="0"/>
              </a:rPr>
            </a:br>
            <a:endParaRPr lang="en-US" dirty="0">
              <a:latin typeface="Harlow Solid Italic" panose="04030604020F02020D02" pitchFamily="82" charset="0"/>
            </a:endParaRPr>
          </a:p>
        </p:txBody>
      </p:sp>
    </p:spTree>
    <p:extLst>
      <p:ext uri="{BB962C8B-B14F-4D97-AF65-F5344CB8AC3E}">
        <p14:creationId xmlns:p14="http://schemas.microsoft.com/office/powerpoint/2010/main" val="362219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E25E69-A532-DA40-85F1-BFBD8226BA20}"/>
              </a:ext>
            </a:extLst>
          </p:cNvPr>
          <p:cNvSpPr txBox="1"/>
          <p:nvPr/>
        </p:nvSpPr>
        <p:spPr>
          <a:xfrm>
            <a:off x="1701976" y="2206128"/>
            <a:ext cx="1194558" cy="830997"/>
          </a:xfrm>
          <a:prstGeom prst="rect">
            <a:avLst/>
          </a:prstGeom>
          <a:noFill/>
        </p:spPr>
        <p:txBody>
          <a:bodyPr wrap="none" rtlCol="0">
            <a:spAutoFit/>
          </a:bodyPr>
          <a:lstStyle/>
          <a:p>
            <a:r>
              <a:rPr lang="en-US" sz="2400" b="1" dirty="0"/>
              <a:t>energy</a:t>
            </a:r>
          </a:p>
          <a:p>
            <a:r>
              <a:rPr lang="en-US" sz="2400" b="1" dirty="0"/>
              <a:t>atom</a:t>
            </a:r>
          </a:p>
        </p:txBody>
      </p:sp>
      <p:sp>
        <p:nvSpPr>
          <p:cNvPr id="3" name="TextBox 2">
            <a:extLst>
              <a:ext uri="{FF2B5EF4-FFF2-40B4-BE49-F238E27FC236}">
                <a16:creationId xmlns:a16="http://schemas.microsoft.com/office/drawing/2014/main" id="{E25978C3-ED5E-DE45-A685-F3849DA536C3}"/>
              </a:ext>
            </a:extLst>
          </p:cNvPr>
          <p:cNvSpPr txBox="1"/>
          <p:nvPr/>
        </p:nvSpPr>
        <p:spPr>
          <a:xfrm>
            <a:off x="5198044" y="4589898"/>
            <a:ext cx="1928733" cy="461665"/>
          </a:xfrm>
          <a:prstGeom prst="rect">
            <a:avLst/>
          </a:prstGeom>
          <a:noFill/>
        </p:spPr>
        <p:txBody>
          <a:bodyPr wrap="none" rtlCol="0">
            <a:spAutoFit/>
          </a:bodyPr>
          <a:lstStyle/>
          <a:p>
            <a:r>
              <a:rPr lang="en-US" sz="2400" b="1" dirty="0"/>
              <a:t>observation</a:t>
            </a:r>
          </a:p>
        </p:txBody>
      </p:sp>
      <p:sp>
        <p:nvSpPr>
          <p:cNvPr id="4" name="TextBox 3">
            <a:extLst>
              <a:ext uri="{FF2B5EF4-FFF2-40B4-BE49-F238E27FC236}">
                <a16:creationId xmlns:a16="http://schemas.microsoft.com/office/drawing/2014/main" id="{BC447B93-F843-014E-8273-0C6927588E72}"/>
              </a:ext>
            </a:extLst>
          </p:cNvPr>
          <p:cNvSpPr txBox="1"/>
          <p:nvPr/>
        </p:nvSpPr>
        <p:spPr>
          <a:xfrm>
            <a:off x="9789918" y="2306044"/>
            <a:ext cx="1127232" cy="461665"/>
          </a:xfrm>
          <a:prstGeom prst="rect">
            <a:avLst/>
          </a:prstGeom>
          <a:noFill/>
        </p:spPr>
        <p:txBody>
          <a:bodyPr wrap="none" rtlCol="0">
            <a:spAutoFit/>
          </a:bodyPr>
          <a:lstStyle/>
          <a:p>
            <a:r>
              <a:rPr lang="en-US" sz="2400" b="1" dirty="0"/>
              <a:t>matter</a:t>
            </a:r>
          </a:p>
        </p:txBody>
      </p:sp>
      <p:pic>
        <p:nvPicPr>
          <p:cNvPr id="5" name="Picture 4">
            <a:extLst>
              <a:ext uri="{FF2B5EF4-FFF2-40B4-BE49-F238E27FC236}">
                <a16:creationId xmlns:a16="http://schemas.microsoft.com/office/drawing/2014/main" id="{E58D778D-8440-2549-93B2-076F3871E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247" y="3037125"/>
            <a:ext cx="1865376" cy="1399032"/>
          </a:xfrm>
          <a:prstGeom prst="rect">
            <a:avLst/>
          </a:prstGeom>
          <a:ln>
            <a:noFill/>
          </a:ln>
          <a:effectLst>
            <a:softEdge rad="112500"/>
          </a:effectLst>
        </p:spPr>
      </p:pic>
      <p:pic>
        <p:nvPicPr>
          <p:cNvPr id="6" name="Picture 5">
            <a:extLst>
              <a:ext uri="{FF2B5EF4-FFF2-40B4-BE49-F238E27FC236}">
                <a16:creationId xmlns:a16="http://schemas.microsoft.com/office/drawing/2014/main" id="{6DF13F3A-83E6-504E-A63E-91DB793C2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5545" y="3003355"/>
            <a:ext cx="1409700" cy="140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6582FD49-D317-FF46-A552-C499A36A79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632" y="3003355"/>
            <a:ext cx="2514600" cy="14097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90F4F55-51D1-5443-877A-CB37D0384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39598" y="3006413"/>
            <a:ext cx="1234170" cy="1409700"/>
          </a:xfrm>
          <a:prstGeom prst="rect">
            <a:avLst/>
          </a:prstGeom>
        </p:spPr>
      </p:pic>
      <p:pic>
        <p:nvPicPr>
          <p:cNvPr id="9" name="Picture 8">
            <a:extLst>
              <a:ext uri="{FF2B5EF4-FFF2-40B4-BE49-F238E27FC236}">
                <a16:creationId xmlns:a16="http://schemas.microsoft.com/office/drawing/2014/main" id="{24259DAF-E0EA-AF4C-97EE-0F00126F1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8121" y="3026457"/>
            <a:ext cx="1409700" cy="1409700"/>
          </a:xfrm>
          <a:prstGeom prst="rect">
            <a:avLst/>
          </a:prstGeom>
        </p:spPr>
      </p:pic>
      <p:sp>
        <p:nvSpPr>
          <p:cNvPr id="10" name="TextBox 9">
            <a:extLst>
              <a:ext uri="{FF2B5EF4-FFF2-40B4-BE49-F238E27FC236}">
                <a16:creationId xmlns:a16="http://schemas.microsoft.com/office/drawing/2014/main" id="{968F6247-932D-9544-9A08-9B6C6DC314B9}"/>
              </a:ext>
            </a:extLst>
          </p:cNvPr>
          <p:cNvSpPr txBox="1"/>
          <p:nvPr/>
        </p:nvSpPr>
        <p:spPr>
          <a:xfrm>
            <a:off x="3389170" y="902495"/>
            <a:ext cx="5413661" cy="800219"/>
          </a:xfrm>
          <a:prstGeom prst="rect">
            <a:avLst/>
          </a:prstGeom>
          <a:noFill/>
        </p:spPr>
        <p:txBody>
          <a:bodyPr wrap="square" rtlCol="0">
            <a:spAutoFit/>
          </a:bodyPr>
          <a:lstStyle/>
          <a:p>
            <a:pPr algn="ctr"/>
            <a:r>
              <a:rPr lang="en-US" sz="2800" b="1" dirty="0">
                <a:latin typeface="Harlow Solid Italic" panose="04030604020F02020D02" pitchFamily="82" charset="0"/>
              </a:rPr>
              <a:t>We create our own reality</a:t>
            </a:r>
            <a:br>
              <a:rPr lang="en-US" sz="1800" dirty="0">
                <a:latin typeface="Harlow Solid Italic" panose="04030604020F02020D02" pitchFamily="82" charset="0"/>
              </a:rPr>
            </a:br>
            <a:endParaRPr lang="en-US" dirty="0">
              <a:latin typeface="Harlow Solid Italic" panose="04030604020F02020D02" pitchFamily="82" charset="0"/>
            </a:endParaRPr>
          </a:p>
        </p:txBody>
      </p:sp>
    </p:spTree>
    <p:extLst>
      <p:ext uri="{BB962C8B-B14F-4D97-AF65-F5344CB8AC3E}">
        <p14:creationId xmlns:p14="http://schemas.microsoft.com/office/powerpoint/2010/main" val="121943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8CEC1-C35C-4744-B840-487099328729}"/>
              </a:ext>
            </a:extLst>
          </p:cNvPr>
          <p:cNvSpPr txBox="1"/>
          <p:nvPr/>
        </p:nvSpPr>
        <p:spPr>
          <a:xfrm>
            <a:off x="1278294" y="1006997"/>
            <a:ext cx="4647944" cy="535531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Modern physics including quantum physics has changed our basic view of reality.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As Einstein pointed out there is a direct mathematical  relationship between matter and energy. E=MC </a:t>
            </a:r>
            <a:r>
              <a:rPr lang="en-US" sz="1100" dirty="0">
                <a:latin typeface="Arial" panose="020B0604020202020204" pitchFamily="34" charset="0"/>
                <a:cs typeface="Arial" panose="020B0604020202020204" pitchFamily="34" charset="0"/>
              </a:rPr>
              <a:t>2</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 now know that atoms, the basic element of matter, is not solid and the basic parts go back and forth between waves and matter. In fact, most of an atom is empty space.(3,6)</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 when are these parts of an atom solid matter?   (</a:t>
            </a:r>
            <a:r>
              <a:rPr lang="en-US" b="1" dirty="0">
                <a:latin typeface="Arial" panose="020B0604020202020204" pitchFamily="34" charset="0"/>
                <a:cs typeface="Arial" panose="020B0604020202020204" pitchFamily="34" charset="0"/>
              </a:rPr>
              <a:t>When observed)</a:t>
            </a:r>
            <a:r>
              <a:rPr lang="en-US" dirty="0">
                <a:latin typeface="Arial" panose="020B0604020202020204" pitchFamily="34" charset="0"/>
                <a:cs typeface="Arial" panose="020B0604020202020204" pitchFamily="34" charset="0"/>
              </a:rPr>
              <a:t>                               Otherwise atoms are composed of waves (energy)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83D9139-79B5-A598-2FB3-17BFDC917802}"/>
              </a:ext>
            </a:extLst>
          </p:cNvPr>
          <p:cNvSpPr txBox="1"/>
          <p:nvPr/>
        </p:nvSpPr>
        <p:spPr>
          <a:xfrm>
            <a:off x="6096000" y="1006997"/>
            <a:ext cx="5351362"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This has led some scientists and others to conclude that what we think of as our world of solid objects i.e. </a:t>
            </a:r>
            <a:r>
              <a:rPr lang="en-US" b="1" dirty="0">
                <a:highlight>
                  <a:srgbClr val="C0C0C0"/>
                </a:highlight>
                <a:latin typeface="Arial" panose="020B0604020202020204" pitchFamily="34" charset="0"/>
                <a:cs typeface="Arial" panose="020B0604020202020204" pitchFamily="34" charset="0"/>
              </a:rPr>
              <a:t>matter</a:t>
            </a:r>
            <a:r>
              <a:rPr lang="en-US" dirty="0">
                <a:latin typeface="Arial" panose="020B0604020202020204" pitchFamily="34" charset="0"/>
                <a:cs typeface="Arial" panose="020B0604020202020204" pitchFamily="34" charset="0"/>
              </a:rPr>
              <a:t> is actually a projection of aware consciousness i.e. </a:t>
            </a:r>
            <a:r>
              <a:rPr lang="en-US" b="1" dirty="0">
                <a:highlight>
                  <a:srgbClr val="C0C0C0"/>
                </a:highlight>
                <a:latin typeface="Arial" panose="020B0604020202020204" pitchFamily="34" charset="0"/>
                <a:cs typeface="Arial" panose="020B0604020202020204" pitchFamily="34" charset="0"/>
              </a:rPr>
              <a:t>observation</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(3,4)</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eastern traditions and now with some scientists, it is thought that the body is electro/magnetic energy. This energy is often thought to surround the being in the form of an </a:t>
            </a:r>
            <a:r>
              <a:rPr lang="en-US" b="1" dirty="0">
                <a:latin typeface="Arial" panose="020B0604020202020204" pitchFamily="34" charset="0"/>
                <a:cs typeface="Arial" panose="020B0604020202020204" pitchFamily="34" charset="0"/>
              </a:rPr>
              <a:t>Aura</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Many believe the electro / magnetic field is one big connection beyond time and space.</a:t>
            </a:r>
          </a:p>
          <a:p>
            <a:endParaRPr lang="en-US" dirty="0"/>
          </a:p>
        </p:txBody>
      </p:sp>
    </p:spTree>
    <p:extLst>
      <p:ext uri="{BB962C8B-B14F-4D97-AF65-F5344CB8AC3E}">
        <p14:creationId xmlns:p14="http://schemas.microsoft.com/office/powerpoint/2010/main" val="571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05B7-FE58-CD44-A3E1-DD04C52E2386}"/>
              </a:ext>
            </a:extLst>
          </p:cNvPr>
          <p:cNvSpPr txBox="1">
            <a:spLocks/>
          </p:cNvSpPr>
          <p:nvPr/>
        </p:nvSpPr>
        <p:spPr>
          <a:xfrm>
            <a:off x="1351577" y="418641"/>
            <a:ext cx="6447206" cy="1114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00FFFF"/>
                </a:highlight>
                <a:latin typeface="Chiller" panose="04020404031007020602" pitchFamily="82" charset="0"/>
              </a:rPr>
              <a:t>Chakras</a:t>
            </a:r>
          </a:p>
        </p:txBody>
      </p:sp>
      <p:pic>
        <p:nvPicPr>
          <p:cNvPr id="3" name="Picture 2">
            <a:extLst>
              <a:ext uri="{FF2B5EF4-FFF2-40B4-BE49-F238E27FC236}">
                <a16:creationId xmlns:a16="http://schemas.microsoft.com/office/drawing/2014/main" id="{B1F36177-8290-AE48-BED9-D4D61F818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950" y="418641"/>
            <a:ext cx="5102995" cy="5970619"/>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DD20BA82-8F0D-A517-23B5-265A1C5B1BAF}"/>
              </a:ext>
            </a:extLst>
          </p:cNvPr>
          <p:cNvSpPr txBox="1"/>
          <p:nvPr/>
        </p:nvSpPr>
        <p:spPr>
          <a:xfrm>
            <a:off x="450729" y="2576060"/>
            <a:ext cx="4850476" cy="2308324"/>
          </a:xfrm>
          <a:prstGeom prst="rect">
            <a:avLst/>
          </a:prstGeom>
          <a:noFill/>
        </p:spPr>
        <p:txBody>
          <a:bodyPr wrap="square">
            <a:spAutoFit/>
          </a:bodyPr>
          <a:lstStyle/>
          <a:p>
            <a:r>
              <a:rPr lang="en-US" sz="1800" dirty="0"/>
              <a:t>This table compares: </a:t>
            </a:r>
          </a:p>
          <a:p>
            <a:endParaRPr lang="en-US" sz="1800" dirty="0"/>
          </a:p>
          <a:p>
            <a:pPr marL="342900" indent="-342900">
              <a:buFont typeface="+mj-lt"/>
              <a:buAutoNum type="arabicPeriod"/>
            </a:pPr>
            <a:r>
              <a:rPr lang="en-US" dirty="0"/>
              <a:t>The seven </a:t>
            </a:r>
            <a:r>
              <a:rPr lang="en-US" b="1" dirty="0"/>
              <a:t>Chakras</a:t>
            </a:r>
            <a:r>
              <a:rPr lang="en-US" dirty="0"/>
              <a:t>. (1,11)</a:t>
            </a:r>
            <a:endParaRPr lang="en-US" sz="1800" dirty="0"/>
          </a:p>
          <a:p>
            <a:pPr marL="342900" indent="-342900">
              <a:buFont typeface="+mj-lt"/>
              <a:buAutoNum type="arabicPeriod"/>
            </a:pPr>
            <a:endParaRPr lang="en-US" sz="1800" dirty="0"/>
          </a:p>
          <a:p>
            <a:pPr marL="342900" indent="-342900">
              <a:buFont typeface="+mj-lt"/>
              <a:buAutoNum type="arabicPeriod"/>
            </a:pPr>
            <a:r>
              <a:rPr lang="en-US" sz="1800" dirty="0"/>
              <a:t>the </a:t>
            </a:r>
            <a:r>
              <a:rPr lang="en-US" sz="1800" b="1" dirty="0"/>
              <a:t>Seven Sacraments </a:t>
            </a:r>
            <a:r>
              <a:rPr lang="en-US" sz="1800" dirty="0"/>
              <a:t>in Christianity </a:t>
            </a:r>
          </a:p>
          <a:p>
            <a:pPr marL="342900" indent="-342900">
              <a:buFont typeface="+mj-lt"/>
              <a:buAutoNum type="arabicPeriod"/>
            </a:pPr>
            <a:endParaRPr lang="en-US" sz="1800" dirty="0"/>
          </a:p>
          <a:p>
            <a:pPr marL="342900" indent="-342900">
              <a:buFont typeface="+mj-lt"/>
              <a:buAutoNum type="arabicPeriod"/>
            </a:pPr>
            <a:r>
              <a:rPr lang="en-US" dirty="0"/>
              <a:t>The </a:t>
            </a:r>
            <a:r>
              <a:rPr lang="en-US" sz="1800" dirty="0"/>
              <a:t>Jewish </a:t>
            </a:r>
            <a:r>
              <a:rPr lang="en-US" sz="1800" b="1" dirty="0"/>
              <a:t>Tree of life </a:t>
            </a:r>
            <a:r>
              <a:rPr lang="en-US" sz="1800" dirty="0"/>
              <a:t>from the Kabala </a:t>
            </a:r>
          </a:p>
          <a:p>
            <a:pPr marL="342900" indent="-342900">
              <a:buFont typeface="+mj-lt"/>
              <a:buAutoNum type="arabicPeriod"/>
            </a:pPr>
            <a:endParaRPr lang="en-US" sz="1800" dirty="0"/>
          </a:p>
        </p:txBody>
      </p:sp>
    </p:spTree>
    <p:extLst>
      <p:ext uri="{BB962C8B-B14F-4D97-AF65-F5344CB8AC3E}">
        <p14:creationId xmlns:p14="http://schemas.microsoft.com/office/powerpoint/2010/main" val="22650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1000"/>
                                        <p:tgtEl>
                                          <p:spTgt spid="5">
                                            <p:txEl>
                                              <p:pRg st="4" end="4"/>
                                            </p:txEl>
                                          </p:spTgt>
                                        </p:tgtEl>
                                      </p:cBhvr>
                                    </p:animEffect>
                                    <p:anim calcmode="lin" valueType="num">
                                      <p:cBhvr>
                                        <p:cTn id="2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anim calcmode="lin" valueType="num">
                                      <p:cBhvr>
                                        <p:cTn id="3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05B7-FE58-CD44-A3E1-DD04C52E2386}"/>
              </a:ext>
            </a:extLst>
          </p:cNvPr>
          <p:cNvSpPr txBox="1">
            <a:spLocks/>
          </p:cNvSpPr>
          <p:nvPr/>
        </p:nvSpPr>
        <p:spPr>
          <a:xfrm>
            <a:off x="1351577" y="418641"/>
            <a:ext cx="6447206" cy="1114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00FFFF"/>
                </a:highlight>
                <a:latin typeface="Chiller" panose="04020404031007020602" pitchFamily="82" charset="0"/>
              </a:rPr>
              <a:t>Chakras</a:t>
            </a:r>
          </a:p>
        </p:txBody>
      </p:sp>
      <p:sp>
        <p:nvSpPr>
          <p:cNvPr id="4" name="Subtitle 2">
            <a:extLst>
              <a:ext uri="{FF2B5EF4-FFF2-40B4-BE49-F238E27FC236}">
                <a16:creationId xmlns:a16="http://schemas.microsoft.com/office/drawing/2014/main" id="{6057FDA7-BF28-9ABC-265A-40E99911C486}"/>
              </a:ext>
            </a:extLst>
          </p:cNvPr>
          <p:cNvSpPr txBox="1">
            <a:spLocks/>
          </p:cNvSpPr>
          <p:nvPr/>
        </p:nvSpPr>
        <p:spPr>
          <a:xfrm>
            <a:off x="544009" y="1407685"/>
            <a:ext cx="5247191" cy="4981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000" dirty="0"/>
              <a:t>The chakras are 7 energy centers in the human body.</a:t>
            </a:r>
          </a:p>
          <a:p>
            <a:pPr marL="342900" indent="-342900"/>
            <a:r>
              <a:rPr lang="en-US" sz="2000" dirty="0"/>
              <a:t>Each chakra has its own individual emotional and spiritual benefits. They are, in so many ways, associated with happiness, creativity, self-confidence, love, self-expression, vision and connection with the higher self and your spirituality.(10)</a:t>
            </a:r>
          </a:p>
          <a:p>
            <a:pPr marL="342900" indent="-342900"/>
            <a:r>
              <a:rPr lang="en-US" sz="1900" dirty="0"/>
              <a:t>Lower 3 chakras are related to the material plane.(1,5)</a:t>
            </a:r>
          </a:p>
          <a:p>
            <a:pPr marL="342900" indent="-342900"/>
            <a:r>
              <a:rPr lang="en-US" sz="1900" dirty="0"/>
              <a:t>Upper four chakras are related to spiritual development.(5)</a:t>
            </a:r>
          </a:p>
          <a:p>
            <a:pPr marL="342900" indent="-342900"/>
            <a:r>
              <a:rPr lang="en-US" sz="1900" dirty="0"/>
              <a:t>By energizing the Chakras one can enhance health, increase psychic abilities, and raise your Kundalini power.</a:t>
            </a:r>
          </a:p>
          <a:p>
            <a:pPr marL="342900" indent="-342900"/>
            <a:endParaRPr lang="en-US" sz="2100" dirty="0"/>
          </a:p>
        </p:txBody>
      </p:sp>
      <p:sp>
        <p:nvSpPr>
          <p:cNvPr id="3" name="TextBox 2">
            <a:extLst>
              <a:ext uri="{FF2B5EF4-FFF2-40B4-BE49-F238E27FC236}">
                <a16:creationId xmlns:a16="http://schemas.microsoft.com/office/drawing/2014/main" id="{F9BC1389-8F19-4CC1-AFC3-240B7280B447}"/>
              </a:ext>
            </a:extLst>
          </p:cNvPr>
          <p:cNvSpPr txBox="1"/>
          <p:nvPr/>
        </p:nvSpPr>
        <p:spPr>
          <a:xfrm>
            <a:off x="6598768" y="1407685"/>
            <a:ext cx="4955456" cy="4001095"/>
          </a:xfrm>
          <a:prstGeom prst="rect">
            <a:avLst/>
          </a:prstGeom>
          <a:noFill/>
        </p:spPr>
        <p:txBody>
          <a:bodyPr wrap="square" rtlCol="0">
            <a:spAutoFit/>
          </a:bodyPr>
          <a:lstStyle/>
          <a:p>
            <a:pPr marL="342900" indent="-342900">
              <a:buFont typeface="Arial" panose="020B0604020202020204" pitchFamily="34" charset="0"/>
              <a:buChar char="•"/>
            </a:pPr>
            <a:r>
              <a:rPr lang="en-US" sz="2000" b="1" dirty="0"/>
              <a:t>Kundalini</a:t>
            </a:r>
            <a:r>
              <a:rPr lang="en-US" sz="1800" dirty="0"/>
              <a:t> -  coiled like a snake at the base of our spine, is an energy force that lies dormant until activated through spiritual practice. Awakened, the coiled creative life force that rises from the base of our spine releases energy to lift consciousness. It also heals the body, soothes stress, and encourages peace.(14)</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This energy may cause physical sensations like tingling, shaking, or heat. Secondly, they may begin to experience powerful emotions and thoughts that they previously suppressed.</a:t>
            </a:r>
          </a:p>
          <a:p>
            <a:endParaRPr lang="en-US" dirty="0"/>
          </a:p>
        </p:txBody>
      </p:sp>
    </p:spTree>
    <p:extLst>
      <p:ext uri="{BB962C8B-B14F-4D97-AF65-F5344CB8AC3E}">
        <p14:creationId xmlns:p14="http://schemas.microsoft.com/office/powerpoint/2010/main" val="41377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39000" b="-39000"/>
          </a:stretch>
        </a:blipFill>
        <a:effectLst/>
      </p:bgPr>
    </p:bg>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E94838CD-EEDA-5EF9-8ABA-530B4CC03F98}"/>
              </a:ext>
            </a:extLst>
          </p:cNvPr>
          <p:cNvSpPr/>
          <p:nvPr/>
        </p:nvSpPr>
        <p:spPr>
          <a:xfrm>
            <a:off x="5658678" y="1689098"/>
            <a:ext cx="874644" cy="5513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0000"/>
              </a:highlight>
            </a:endParaRPr>
          </a:p>
        </p:txBody>
      </p:sp>
      <p:sp>
        <p:nvSpPr>
          <p:cNvPr id="18" name="Title 1">
            <a:extLst>
              <a:ext uri="{FF2B5EF4-FFF2-40B4-BE49-F238E27FC236}">
                <a16:creationId xmlns:a16="http://schemas.microsoft.com/office/drawing/2014/main" id="{17C855A4-C3FE-14F2-8D76-AB13D08CE54D}"/>
              </a:ext>
            </a:extLst>
          </p:cNvPr>
          <p:cNvSpPr>
            <a:spLocks noGrp="1"/>
          </p:cNvSpPr>
          <p:nvPr>
            <p:ph type="ctrTitle"/>
          </p:nvPr>
        </p:nvSpPr>
        <p:spPr>
          <a:xfrm>
            <a:off x="807396" y="415651"/>
            <a:ext cx="2621604" cy="1114210"/>
          </a:xfrm>
        </p:spPr>
        <p:txBody>
          <a:bodyPr>
            <a:normAutofit/>
          </a:bodyPr>
          <a:lstStyle/>
          <a:p>
            <a:r>
              <a:rPr lang="en-US" b="1" dirty="0">
                <a:highlight>
                  <a:srgbClr val="00FFFF"/>
                </a:highlight>
                <a:latin typeface="Chiller" panose="04020404031007020602" pitchFamily="82" charset="0"/>
              </a:rPr>
              <a:t>Chakras</a:t>
            </a:r>
          </a:p>
        </p:txBody>
      </p:sp>
      <p:sp>
        <p:nvSpPr>
          <p:cNvPr id="20" name="Oval 19">
            <a:extLst>
              <a:ext uri="{FF2B5EF4-FFF2-40B4-BE49-F238E27FC236}">
                <a16:creationId xmlns:a16="http://schemas.microsoft.com/office/drawing/2014/main" id="{BE59AF38-CFB4-603C-26A5-097A5E9E6722}"/>
              </a:ext>
            </a:extLst>
          </p:cNvPr>
          <p:cNvSpPr/>
          <p:nvPr/>
        </p:nvSpPr>
        <p:spPr>
          <a:xfrm>
            <a:off x="5613951" y="-143145"/>
            <a:ext cx="874644" cy="551371"/>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0000"/>
              </a:highlight>
            </a:endParaRPr>
          </a:p>
        </p:txBody>
      </p:sp>
      <p:sp>
        <p:nvSpPr>
          <p:cNvPr id="21" name="Oval 20">
            <a:extLst>
              <a:ext uri="{FF2B5EF4-FFF2-40B4-BE49-F238E27FC236}">
                <a16:creationId xmlns:a16="http://schemas.microsoft.com/office/drawing/2014/main" id="{91CC68F2-4690-8F89-56AB-4246491F775E}"/>
              </a:ext>
            </a:extLst>
          </p:cNvPr>
          <p:cNvSpPr/>
          <p:nvPr/>
        </p:nvSpPr>
        <p:spPr>
          <a:xfrm>
            <a:off x="5658677" y="580492"/>
            <a:ext cx="874644" cy="55137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0000"/>
              </a:highlight>
            </a:endParaRPr>
          </a:p>
        </p:txBody>
      </p:sp>
      <p:sp>
        <p:nvSpPr>
          <p:cNvPr id="22" name="Oval 21">
            <a:extLst>
              <a:ext uri="{FF2B5EF4-FFF2-40B4-BE49-F238E27FC236}">
                <a16:creationId xmlns:a16="http://schemas.microsoft.com/office/drawing/2014/main" id="{00F86FBB-61F7-1EA7-555E-8D42427E0A0A}"/>
              </a:ext>
            </a:extLst>
          </p:cNvPr>
          <p:cNvSpPr/>
          <p:nvPr/>
        </p:nvSpPr>
        <p:spPr>
          <a:xfrm>
            <a:off x="5613951" y="2881635"/>
            <a:ext cx="874644" cy="551371"/>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0000"/>
              </a:highlight>
            </a:endParaRPr>
          </a:p>
        </p:txBody>
      </p:sp>
      <p:sp>
        <p:nvSpPr>
          <p:cNvPr id="23" name="Oval 22">
            <a:extLst>
              <a:ext uri="{FF2B5EF4-FFF2-40B4-BE49-F238E27FC236}">
                <a16:creationId xmlns:a16="http://schemas.microsoft.com/office/drawing/2014/main" id="{43564940-0AD1-BDE6-20D6-A45E4E733AF8}"/>
              </a:ext>
            </a:extLst>
          </p:cNvPr>
          <p:cNvSpPr/>
          <p:nvPr/>
        </p:nvSpPr>
        <p:spPr>
          <a:xfrm>
            <a:off x="5658677" y="4112387"/>
            <a:ext cx="874644" cy="551371"/>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0000"/>
              </a:highlight>
            </a:endParaRPr>
          </a:p>
        </p:txBody>
      </p:sp>
      <p:sp>
        <p:nvSpPr>
          <p:cNvPr id="24" name="Oval 23">
            <a:extLst>
              <a:ext uri="{FF2B5EF4-FFF2-40B4-BE49-F238E27FC236}">
                <a16:creationId xmlns:a16="http://schemas.microsoft.com/office/drawing/2014/main" id="{F58630B6-6814-79F9-B593-C77E34C3A98F}"/>
              </a:ext>
            </a:extLst>
          </p:cNvPr>
          <p:cNvSpPr/>
          <p:nvPr/>
        </p:nvSpPr>
        <p:spPr>
          <a:xfrm>
            <a:off x="5658678" y="5403110"/>
            <a:ext cx="874644" cy="55137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0000"/>
              </a:highlight>
            </a:endParaRPr>
          </a:p>
        </p:txBody>
      </p:sp>
      <p:sp>
        <p:nvSpPr>
          <p:cNvPr id="10" name="TextBox 9">
            <a:extLst>
              <a:ext uri="{FF2B5EF4-FFF2-40B4-BE49-F238E27FC236}">
                <a16:creationId xmlns:a16="http://schemas.microsoft.com/office/drawing/2014/main" id="{5B829C8C-451F-70D3-7D6C-2F866DE40152}"/>
              </a:ext>
            </a:extLst>
          </p:cNvPr>
          <p:cNvSpPr txBox="1"/>
          <p:nvPr/>
        </p:nvSpPr>
        <p:spPr>
          <a:xfrm>
            <a:off x="3160642" y="-51310"/>
            <a:ext cx="5396949" cy="707886"/>
          </a:xfrm>
          <a:prstGeom prst="rect">
            <a:avLst/>
          </a:prstGeom>
          <a:noFill/>
        </p:spPr>
        <p:txBody>
          <a:bodyPr wrap="square" rtlCol="0">
            <a:spAutoFit/>
          </a:bodyPr>
          <a:lstStyle/>
          <a:p>
            <a:pPr algn="ctr"/>
            <a:r>
              <a:rPr lang="en-US" sz="2000" b="1" dirty="0"/>
              <a:t>7</a:t>
            </a:r>
            <a:r>
              <a:rPr lang="en-US" sz="2000" b="1" baseline="30000" dirty="0"/>
              <a:t>th</a:t>
            </a:r>
            <a:r>
              <a:rPr lang="en-US" sz="2000" b="1" dirty="0"/>
              <a:t> Chakra Crown – Bliss, Higher Love,</a:t>
            </a:r>
          </a:p>
          <a:p>
            <a:pPr algn="ctr"/>
            <a:r>
              <a:rPr lang="en-US" sz="2000" b="1" dirty="0"/>
              <a:t>Golden, Grace, connection to divine</a:t>
            </a:r>
            <a:endParaRPr lang="en-US" dirty="0"/>
          </a:p>
        </p:txBody>
      </p:sp>
      <p:sp>
        <p:nvSpPr>
          <p:cNvPr id="11" name="TextBox 10">
            <a:extLst>
              <a:ext uri="{FF2B5EF4-FFF2-40B4-BE49-F238E27FC236}">
                <a16:creationId xmlns:a16="http://schemas.microsoft.com/office/drawing/2014/main" id="{AD8D830D-0E1F-E783-7C52-31D90276226C}"/>
              </a:ext>
            </a:extLst>
          </p:cNvPr>
          <p:cNvSpPr txBox="1"/>
          <p:nvPr/>
        </p:nvSpPr>
        <p:spPr>
          <a:xfrm>
            <a:off x="3040281" y="724452"/>
            <a:ext cx="6062871" cy="707886"/>
          </a:xfrm>
          <a:prstGeom prst="rect">
            <a:avLst/>
          </a:prstGeom>
          <a:noFill/>
        </p:spPr>
        <p:txBody>
          <a:bodyPr wrap="square" rtlCol="0">
            <a:spAutoFit/>
          </a:bodyPr>
          <a:lstStyle/>
          <a:p>
            <a:pPr algn="ctr"/>
            <a:r>
              <a:rPr lang="en-US" sz="2000" b="1" dirty="0"/>
              <a:t>6</a:t>
            </a:r>
            <a:r>
              <a:rPr lang="en-US" sz="2000" b="1" baseline="30000" dirty="0"/>
              <a:t>th</a:t>
            </a:r>
            <a:r>
              <a:rPr lang="en-US" sz="2000" b="1" dirty="0"/>
              <a:t> chakra Third Eye –  AUM, Mind, Joy, White, Intuition, Wisdom</a:t>
            </a:r>
            <a:endParaRPr lang="en-US" dirty="0"/>
          </a:p>
        </p:txBody>
      </p:sp>
      <p:sp>
        <p:nvSpPr>
          <p:cNvPr id="12" name="TextBox 11">
            <a:extLst>
              <a:ext uri="{FF2B5EF4-FFF2-40B4-BE49-F238E27FC236}">
                <a16:creationId xmlns:a16="http://schemas.microsoft.com/office/drawing/2014/main" id="{58DF145F-E48F-041C-5968-7E02E0C1B49D}"/>
              </a:ext>
            </a:extLst>
          </p:cNvPr>
          <p:cNvSpPr txBox="1"/>
          <p:nvPr/>
        </p:nvSpPr>
        <p:spPr>
          <a:xfrm>
            <a:off x="2912164" y="1711421"/>
            <a:ext cx="6649279" cy="984885"/>
          </a:xfrm>
          <a:prstGeom prst="rect">
            <a:avLst/>
          </a:prstGeom>
          <a:noFill/>
        </p:spPr>
        <p:txBody>
          <a:bodyPr wrap="square" rtlCol="0">
            <a:spAutoFit/>
          </a:bodyPr>
          <a:lstStyle/>
          <a:p>
            <a:pPr algn="ctr"/>
            <a:r>
              <a:rPr lang="en-US" sz="2000" b="1" dirty="0"/>
              <a:t> 5</a:t>
            </a:r>
            <a:r>
              <a:rPr lang="en-US" sz="2000" b="1" baseline="30000" dirty="0"/>
              <a:t>th</a:t>
            </a:r>
            <a:r>
              <a:rPr lang="en-US" sz="2000" b="1" dirty="0"/>
              <a:t> Chakra Throat – Ah, Red, Will, Truth, </a:t>
            </a:r>
          </a:p>
          <a:p>
            <a:pPr algn="ctr"/>
            <a:r>
              <a:rPr lang="en-US" sz="2000" b="1" dirty="0"/>
              <a:t>verbal communication</a:t>
            </a:r>
          </a:p>
          <a:p>
            <a:endParaRPr lang="en-US" dirty="0"/>
          </a:p>
        </p:txBody>
      </p:sp>
      <p:sp>
        <p:nvSpPr>
          <p:cNvPr id="13" name="TextBox 12">
            <a:extLst>
              <a:ext uri="{FF2B5EF4-FFF2-40B4-BE49-F238E27FC236}">
                <a16:creationId xmlns:a16="http://schemas.microsoft.com/office/drawing/2014/main" id="{0C8DFDF9-8185-1118-730E-47E639B21FD6}"/>
              </a:ext>
            </a:extLst>
          </p:cNvPr>
          <p:cNvSpPr txBox="1"/>
          <p:nvPr/>
        </p:nvSpPr>
        <p:spPr>
          <a:xfrm>
            <a:off x="3160642" y="2764182"/>
            <a:ext cx="6062871" cy="1292662"/>
          </a:xfrm>
          <a:prstGeom prst="rect">
            <a:avLst/>
          </a:prstGeom>
          <a:noFill/>
        </p:spPr>
        <p:txBody>
          <a:bodyPr wrap="square" rtlCol="0">
            <a:spAutoFit/>
          </a:bodyPr>
          <a:lstStyle/>
          <a:p>
            <a:pPr algn="ctr"/>
            <a:r>
              <a:rPr lang="en-US" sz="2000" b="1" dirty="0"/>
              <a:t> 4</a:t>
            </a:r>
            <a:r>
              <a:rPr lang="en-US" sz="2000" b="1" baseline="30000" dirty="0"/>
              <a:t>th</a:t>
            </a:r>
            <a:r>
              <a:rPr lang="en-US" sz="2000" b="1" dirty="0"/>
              <a:t> Chakra Heart - Hum, Love, Blue, Gratitude, compassion, forgiveness, </a:t>
            </a:r>
          </a:p>
          <a:p>
            <a:pPr algn="ctr"/>
            <a:r>
              <a:rPr lang="en-US" sz="2000" b="1" dirty="0"/>
              <a:t>Primary emotional energy center of body</a:t>
            </a:r>
          </a:p>
          <a:p>
            <a:endParaRPr lang="en-US" dirty="0"/>
          </a:p>
        </p:txBody>
      </p:sp>
      <p:sp>
        <p:nvSpPr>
          <p:cNvPr id="6" name="TextBox 5">
            <a:extLst>
              <a:ext uri="{FF2B5EF4-FFF2-40B4-BE49-F238E27FC236}">
                <a16:creationId xmlns:a16="http://schemas.microsoft.com/office/drawing/2014/main" id="{67047B17-80B6-7997-A2ED-4F6CFDBB5A1C}"/>
              </a:ext>
            </a:extLst>
          </p:cNvPr>
          <p:cNvSpPr txBox="1"/>
          <p:nvPr/>
        </p:nvSpPr>
        <p:spPr>
          <a:xfrm>
            <a:off x="3269972" y="3921333"/>
            <a:ext cx="5933662" cy="707886"/>
          </a:xfrm>
          <a:prstGeom prst="rect">
            <a:avLst/>
          </a:prstGeom>
          <a:noFill/>
        </p:spPr>
        <p:txBody>
          <a:bodyPr wrap="square">
            <a:spAutoFit/>
          </a:bodyPr>
          <a:lstStyle/>
          <a:p>
            <a:pPr algn="ctr"/>
            <a:r>
              <a:rPr lang="en-US" sz="2000" b="1" dirty="0"/>
              <a:t>3</a:t>
            </a:r>
            <a:r>
              <a:rPr lang="en-US" sz="2000" b="1" baseline="30000" dirty="0"/>
              <a:t>rd</a:t>
            </a:r>
            <a:r>
              <a:rPr lang="en-US" sz="2000" b="1" dirty="0"/>
              <a:t> chakra Solar Plexus – Self, inner power, Green, fulfillment, happiness, intuition, connection to others</a:t>
            </a:r>
            <a:endParaRPr lang="en-US" sz="1800" dirty="0"/>
          </a:p>
        </p:txBody>
      </p:sp>
      <p:sp>
        <p:nvSpPr>
          <p:cNvPr id="9" name="TextBox 8">
            <a:extLst>
              <a:ext uri="{FF2B5EF4-FFF2-40B4-BE49-F238E27FC236}">
                <a16:creationId xmlns:a16="http://schemas.microsoft.com/office/drawing/2014/main" id="{F6D79912-EC59-6B9C-5D03-7E8402624417}"/>
              </a:ext>
            </a:extLst>
          </p:cNvPr>
          <p:cNvSpPr txBox="1"/>
          <p:nvPr/>
        </p:nvSpPr>
        <p:spPr>
          <a:xfrm>
            <a:off x="3009898" y="5117885"/>
            <a:ext cx="6172201" cy="1015663"/>
          </a:xfrm>
          <a:prstGeom prst="rect">
            <a:avLst/>
          </a:prstGeom>
          <a:noFill/>
        </p:spPr>
        <p:txBody>
          <a:bodyPr wrap="square" rtlCol="0">
            <a:spAutoFit/>
          </a:bodyPr>
          <a:lstStyle/>
          <a:p>
            <a:pPr algn="ctr"/>
            <a:r>
              <a:rPr lang="en-US" sz="2000" b="1" dirty="0"/>
              <a:t>2nd Chakra Sacral – Yellow, energy and creativity, occupation, sexuality, power, money, live honorably, fear of change</a:t>
            </a:r>
            <a:endParaRPr lang="en-US" dirty="0"/>
          </a:p>
        </p:txBody>
      </p:sp>
      <p:sp>
        <p:nvSpPr>
          <p:cNvPr id="26" name="Oval 25">
            <a:extLst>
              <a:ext uri="{FF2B5EF4-FFF2-40B4-BE49-F238E27FC236}">
                <a16:creationId xmlns:a16="http://schemas.microsoft.com/office/drawing/2014/main" id="{6D6741C7-3B44-90EE-9351-3CEC55C50751}"/>
              </a:ext>
            </a:extLst>
          </p:cNvPr>
          <p:cNvSpPr/>
          <p:nvPr/>
        </p:nvSpPr>
        <p:spPr>
          <a:xfrm>
            <a:off x="5658677" y="6404076"/>
            <a:ext cx="874644" cy="551371"/>
          </a:xfrm>
          <a:prstGeom prst="ellipse">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highlight>
                <a:srgbClr val="FF0000"/>
              </a:highlight>
            </a:endParaRPr>
          </a:p>
        </p:txBody>
      </p:sp>
      <p:sp>
        <p:nvSpPr>
          <p:cNvPr id="8" name="TextBox 7">
            <a:extLst>
              <a:ext uri="{FF2B5EF4-FFF2-40B4-BE49-F238E27FC236}">
                <a16:creationId xmlns:a16="http://schemas.microsoft.com/office/drawing/2014/main" id="{5C618DB9-AA6C-4594-D247-0BFA24C4292B}"/>
              </a:ext>
            </a:extLst>
          </p:cNvPr>
          <p:cNvSpPr txBox="1"/>
          <p:nvPr/>
        </p:nvSpPr>
        <p:spPr>
          <a:xfrm>
            <a:off x="2642506" y="5998281"/>
            <a:ext cx="7099142" cy="707886"/>
          </a:xfrm>
          <a:prstGeom prst="rect">
            <a:avLst/>
          </a:prstGeom>
          <a:noFill/>
        </p:spPr>
        <p:txBody>
          <a:bodyPr wrap="square" rtlCol="0">
            <a:spAutoFit/>
          </a:bodyPr>
          <a:lstStyle/>
          <a:p>
            <a:pPr algn="ctr"/>
            <a:r>
              <a:rPr lang="en-US" sz="2000" b="1" dirty="0"/>
              <a:t>1st Chakra Root – Origin, brown, connection to the earth, Power of emotions, Tribal membership, “eye for an eye” justice</a:t>
            </a:r>
            <a:endParaRPr lang="en-US" dirty="0"/>
          </a:p>
        </p:txBody>
      </p:sp>
      <p:sp>
        <p:nvSpPr>
          <p:cNvPr id="3" name="TextBox 2">
            <a:extLst>
              <a:ext uri="{FF2B5EF4-FFF2-40B4-BE49-F238E27FC236}">
                <a16:creationId xmlns:a16="http://schemas.microsoft.com/office/drawing/2014/main" id="{26703E83-C1FB-C21B-2603-DB16DFD6F3FA}"/>
              </a:ext>
            </a:extLst>
          </p:cNvPr>
          <p:cNvSpPr txBox="1"/>
          <p:nvPr/>
        </p:nvSpPr>
        <p:spPr>
          <a:xfrm>
            <a:off x="1180618" y="1763665"/>
            <a:ext cx="1980024" cy="1938992"/>
          </a:xfrm>
          <a:prstGeom prst="rect">
            <a:avLst/>
          </a:prstGeom>
          <a:noFill/>
        </p:spPr>
        <p:txBody>
          <a:bodyPr wrap="square">
            <a:spAutoFit/>
          </a:bodyPr>
          <a:lstStyle/>
          <a:p>
            <a:pPr algn="ctr"/>
            <a:r>
              <a:rPr lang="en-US" sz="2400" b="1" dirty="0">
                <a:latin typeface="Harlow Solid Italic" panose="04030604020F02020D02" pitchFamily="82" charset="0"/>
              </a:rPr>
              <a:t>Whatever happens to you in life was meant to be</a:t>
            </a:r>
            <a:br>
              <a:rPr lang="en-US" sz="2400" dirty="0">
                <a:latin typeface="Harlow Solid Italic" panose="04030604020F02020D02" pitchFamily="82" charset="0"/>
              </a:rPr>
            </a:br>
            <a:endParaRPr lang="en-US" sz="2400" dirty="0">
              <a:latin typeface="Harlow Solid Italic" panose="04030604020F02020D02" pitchFamily="82" charset="0"/>
            </a:endParaRPr>
          </a:p>
        </p:txBody>
      </p:sp>
    </p:spTree>
    <p:extLst>
      <p:ext uri="{BB962C8B-B14F-4D97-AF65-F5344CB8AC3E}">
        <p14:creationId xmlns:p14="http://schemas.microsoft.com/office/powerpoint/2010/main" val="1580145070"/>
      </p:ext>
    </p:extLst>
  </p:cSld>
  <p:clrMapOvr>
    <a:masterClrMapping/>
  </p:clrMapOvr>
  <mc:AlternateContent xmlns:mc="http://schemas.openxmlformats.org/markup-compatibility/2006" xmlns:p14="http://schemas.microsoft.com/office/powerpoint/2010/main">
    <mc:Choice Requires="p14">
      <p:transition spd="med" p14:dur="700" advTm="16640">
        <p:fade/>
      </p:transition>
    </mc:Choice>
    <mc:Fallback xmlns="">
      <p:transition spd="med" advTm="166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1000"/>
                                        <p:tgtEl>
                                          <p:spTgt spid="12">
                                            <p:txEl>
                                              <p:pRg st="0" end="0"/>
                                            </p:txEl>
                                          </p:spTgt>
                                        </p:tgtEl>
                                      </p:cBhvr>
                                    </p:animEffect>
                                    <p:anim calcmode="lin" valueType="num">
                                      <p:cBhvr>
                                        <p:cTn id="2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Effect transition="in" filter="fade">
                                      <p:cBhvr>
                                        <p:cTn id="31" dur="1000"/>
                                        <p:tgtEl>
                                          <p:spTgt spid="12">
                                            <p:txEl>
                                              <p:pRg st="1" end="1"/>
                                            </p:txEl>
                                          </p:spTgt>
                                        </p:tgtEl>
                                      </p:cBhvr>
                                    </p:animEffect>
                                    <p:anim calcmode="lin" valueType="num">
                                      <p:cBhvr>
                                        <p:cTn id="32"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1000"/>
                                        <p:tgtEl>
                                          <p:spTgt spid="13">
                                            <p:txEl>
                                              <p:pRg st="0" end="0"/>
                                            </p:txEl>
                                          </p:spTgt>
                                        </p:tgtEl>
                                      </p:cBhvr>
                                    </p:animEffect>
                                    <p:anim calcmode="lin" valueType="num">
                                      <p:cBhvr>
                                        <p:cTn id="3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fade">
                                      <p:cBhvr>
                                        <p:cTn id="43" dur="1000"/>
                                        <p:tgtEl>
                                          <p:spTgt spid="13">
                                            <p:txEl>
                                              <p:pRg st="1" end="1"/>
                                            </p:txEl>
                                          </p:spTgt>
                                        </p:tgtEl>
                                      </p:cBhvr>
                                    </p:animEffect>
                                    <p:anim calcmode="lin" valueType="num">
                                      <p:cBhvr>
                                        <p:cTn id="4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1000"/>
                                        <p:tgtEl>
                                          <p:spTgt spid="6">
                                            <p:txEl>
                                              <p:pRg st="0" end="0"/>
                                            </p:txEl>
                                          </p:spTgt>
                                        </p:tgtEl>
                                      </p:cBhvr>
                                    </p:animEffect>
                                    <p:anim calcmode="lin" valueType="num">
                                      <p:cBhvr>
                                        <p:cTn id="5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fade">
                                      <p:cBhvr>
                                        <p:cTn id="57" dur="1000"/>
                                        <p:tgtEl>
                                          <p:spTgt spid="9">
                                            <p:txEl>
                                              <p:pRg st="0" end="0"/>
                                            </p:txEl>
                                          </p:spTgt>
                                        </p:tgtEl>
                                      </p:cBhvr>
                                    </p:animEffect>
                                    <p:anim calcmode="lin" valueType="num">
                                      <p:cBhvr>
                                        <p:cTn id="5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fade">
                                      <p:cBhvr>
                                        <p:cTn id="64" dur="1000"/>
                                        <p:tgtEl>
                                          <p:spTgt spid="8">
                                            <p:txEl>
                                              <p:pRg st="0" end="0"/>
                                            </p:txEl>
                                          </p:spTgt>
                                        </p:tgtEl>
                                      </p:cBhvr>
                                    </p:animEffect>
                                    <p:anim calcmode="lin" valueType="num">
                                      <p:cBhvr>
                                        <p:cTn id="6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C020FF-14EE-674F-BF1C-2ED6495D8E06}"/>
              </a:ext>
            </a:extLst>
          </p:cNvPr>
          <p:cNvPicPr>
            <a:picLocks noChangeAspect="1"/>
          </p:cNvPicPr>
          <p:nvPr/>
        </p:nvPicPr>
        <p:blipFill rotWithShape="1">
          <a:blip r:embed="rId2">
            <a:extLst>
              <a:ext uri="{28A0092B-C50C-407E-A947-70E740481C1C}">
                <a14:useLocalDpi xmlns:a14="http://schemas.microsoft.com/office/drawing/2010/main" val="0"/>
              </a:ext>
            </a:extLst>
          </a:blip>
          <a:srcRect l="1" t="1" r="-1531" b="40238"/>
          <a:stretch/>
        </p:blipFill>
        <p:spPr>
          <a:xfrm>
            <a:off x="5481950" y="414951"/>
            <a:ext cx="5984964" cy="6338875"/>
          </a:xfrm>
          <a:prstGeom prst="rect">
            <a:avLst/>
          </a:prstGeom>
        </p:spPr>
      </p:pic>
      <p:sp>
        <p:nvSpPr>
          <p:cNvPr id="2" name="TextBox 1">
            <a:extLst>
              <a:ext uri="{FF2B5EF4-FFF2-40B4-BE49-F238E27FC236}">
                <a16:creationId xmlns:a16="http://schemas.microsoft.com/office/drawing/2014/main" id="{110EC83D-104F-9B43-FB75-7F7567A4DC77}"/>
              </a:ext>
            </a:extLst>
          </p:cNvPr>
          <p:cNvSpPr txBox="1"/>
          <p:nvPr/>
        </p:nvSpPr>
        <p:spPr>
          <a:xfrm>
            <a:off x="775504" y="1713053"/>
            <a:ext cx="470644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Emotions are energy fields that can be measured and used to raise consciousness.(4)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emotion has a frequency.(4)</a:t>
            </a:r>
          </a:p>
          <a:p>
            <a:endParaRPr lang="en-US" dirty="0"/>
          </a:p>
        </p:txBody>
      </p:sp>
    </p:spTree>
    <p:extLst>
      <p:ext uri="{BB962C8B-B14F-4D97-AF65-F5344CB8AC3E}">
        <p14:creationId xmlns:p14="http://schemas.microsoft.com/office/powerpoint/2010/main" val="6722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161D-7104-FB4A-B24B-802F779EBEFF}"/>
              </a:ext>
            </a:extLst>
          </p:cNvPr>
          <p:cNvSpPr txBox="1">
            <a:spLocks/>
          </p:cNvSpPr>
          <p:nvPr/>
        </p:nvSpPr>
        <p:spPr>
          <a:xfrm>
            <a:off x="501860" y="568552"/>
            <a:ext cx="3983247" cy="8914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highlight>
                  <a:srgbClr val="00FF00"/>
                </a:highlight>
                <a:latin typeface="Chiller" panose="04020404031007020602" pitchFamily="82" charset="0"/>
              </a:rPr>
              <a:t>Emotions</a:t>
            </a:r>
          </a:p>
        </p:txBody>
      </p:sp>
      <p:sp>
        <p:nvSpPr>
          <p:cNvPr id="3" name="TextBox 2">
            <a:extLst>
              <a:ext uri="{FF2B5EF4-FFF2-40B4-BE49-F238E27FC236}">
                <a16:creationId xmlns:a16="http://schemas.microsoft.com/office/drawing/2014/main" id="{BFECBA7A-3243-7540-89A5-C54CDA5557DB}"/>
              </a:ext>
            </a:extLst>
          </p:cNvPr>
          <p:cNvSpPr txBox="1"/>
          <p:nvPr/>
        </p:nvSpPr>
        <p:spPr>
          <a:xfrm>
            <a:off x="170761" y="1696598"/>
            <a:ext cx="4645446" cy="738664"/>
          </a:xfrm>
          <a:prstGeom prst="rect">
            <a:avLst/>
          </a:prstGeom>
          <a:noFill/>
        </p:spPr>
        <p:txBody>
          <a:bodyPr wrap="square" rtlCol="0">
            <a:spAutoFit/>
          </a:bodyPr>
          <a:lstStyle/>
          <a:p>
            <a:pPr algn="ctr"/>
            <a:r>
              <a:rPr lang="en-US" sz="2400" b="1" dirty="0">
                <a:latin typeface="Harlow Solid Italic" panose="04030604020F02020D02" pitchFamily="82" charset="0"/>
              </a:rPr>
              <a:t>follow self not others</a:t>
            </a:r>
            <a:br>
              <a:rPr lang="en-US" sz="1800" dirty="0">
                <a:latin typeface="Harlow Solid Italic" panose="04030604020F02020D02" pitchFamily="82" charset="0"/>
              </a:rPr>
            </a:br>
            <a:endParaRPr lang="en-US" dirty="0">
              <a:latin typeface="Harlow Solid Italic" panose="04030604020F02020D02" pitchFamily="82" charset="0"/>
            </a:endParaRPr>
          </a:p>
        </p:txBody>
      </p:sp>
      <p:sp>
        <p:nvSpPr>
          <p:cNvPr id="6" name="TextBox 5">
            <a:extLst>
              <a:ext uri="{FF2B5EF4-FFF2-40B4-BE49-F238E27FC236}">
                <a16:creationId xmlns:a16="http://schemas.microsoft.com/office/drawing/2014/main" id="{75B725A8-AC3E-A304-E28D-9656368D0AEB}"/>
              </a:ext>
            </a:extLst>
          </p:cNvPr>
          <p:cNvSpPr txBox="1"/>
          <p:nvPr/>
        </p:nvSpPr>
        <p:spPr>
          <a:xfrm>
            <a:off x="501860" y="2969363"/>
            <a:ext cx="4536671" cy="3139321"/>
          </a:xfrm>
          <a:prstGeom prst="rect">
            <a:avLst/>
          </a:prstGeom>
          <a:noFill/>
        </p:spPr>
        <p:txBody>
          <a:bodyPr wrap="square">
            <a:spAutoFit/>
          </a:bodyPr>
          <a:lstStyle/>
          <a:p>
            <a:pPr marL="285750" indent="-285750">
              <a:buFont typeface="Arial" panose="020B0604020202020204" pitchFamily="34" charset="0"/>
              <a:buChar char="•"/>
            </a:pPr>
            <a:r>
              <a:rPr lang="en-US" dirty="0"/>
              <a:t>Emotions are connected to health.(1,4,5,11)</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 frequency emotions, such as hate, anger, fear, etc. keep one on lower levels of consciousness and poorer health.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Higher frequency emotions, such as Joy, bliss, love, Peace, etc. are related to higher consciousness and better health.(see </a:t>
            </a:r>
            <a:r>
              <a:rPr lang="en-US" dirty="0" err="1"/>
              <a:t>Despenza</a:t>
            </a:r>
            <a:r>
              <a:rPr lang="en-US" dirty="0"/>
              <a:t> for clarification of the above 4)</a:t>
            </a:r>
          </a:p>
        </p:txBody>
      </p:sp>
      <p:pic>
        <p:nvPicPr>
          <p:cNvPr id="5" name="Picture 4">
            <a:extLst>
              <a:ext uri="{FF2B5EF4-FFF2-40B4-BE49-F238E27FC236}">
                <a16:creationId xmlns:a16="http://schemas.microsoft.com/office/drawing/2014/main" id="{3EFD1FEF-0DE1-60BA-0FDC-D4B11066F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518" y="559660"/>
            <a:ext cx="6331462" cy="189781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2369FD5-A203-810D-84C8-555318C20908}"/>
              </a:ext>
            </a:extLst>
          </p:cNvPr>
          <p:cNvSpPr txBox="1"/>
          <p:nvPr/>
        </p:nvSpPr>
        <p:spPr>
          <a:xfrm>
            <a:off x="5915608" y="2985796"/>
            <a:ext cx="499187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We are brought up to believe our emotions are the result of actions outside ourselves.(7)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Emotions come from inside of you, not from others or outside events. Consequently, we have control over our emotions.(7)</a:t>
            </a:r>
          </a:p>
          <a:p>
            <a:endParaRPr lang="en-US" dirty="0"/>
          </a:p>
        </p:txBody>
      </p:sp>
    </p:spTree>
    <p:extLst>
      <p:ext uri="{BB962C8B-B14F-4D97-AF65-F5344CB8AC3E}">
        <p14:creationId xmlns:p14="http://schemas.microsoft.com/office/powerpoint/2010/main" val="26525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1000"/>
                                        <p:tgtEl>
                                          <p:spTgt spid="4">
                                            <p:txEl>
                                              <p:pRg st="0" end="0"/>
                                            </p:txEl>
                                          </p:spTgt>
                                        </p:tgtEl>
                                      </p:cBhvr>
                                    </p:animEffect>
                                    <p:anim calcmode="lin" valueType="num">
                                      <p:cBhvr>
                                        <p:cTn id="3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161D-7104-FB4A-B24B-802F779EBEFF}"/>
              </a:ext>
            </a:extLst>
          </p:cNvPr>
          <p:cNvSpPr txBox="1">
            <a:spLocks/>
          </p:cNvSpPr>
          <p:nvPr/>
        </p:nvSpPr>
        <p:spPr>
          <a:xfrm>
            <a:off x="5511114" y="568552"/>
            <a:ext cx="2576510" cy="8914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highlight>
                  <a:srgbClr val="00FF00"/>
                </a:highlight>
                <a:latin typeface="Chiller" panose="04020404031007020602" pitchFamily="82" charset="0"/>
              </a:rPr>
              <a:t>Emotions</a:t>
            </a:r>
          </a:p>
        </p:txBody>
      </p:sp>
      <p:sp>
        <p:nvSpPr>
          <p:cNvPr id="6" name="TextBox 5">
            <a:extLst>
              <a:ext uri="{FF2B5EF4-FFF2-40B4-BE49-F238E27FC236}">
                <a16:creationId xmlns:a16="http://schemas.microsoft.com/office/drawing/2014/main" id="{AAA133DC-FCA7-564D-AD69-8BEBB750A93F}"/>
              </a:ext>
            </a:extLst>
          </p:cNvPr>
          <p:cNvSpPr txBox="1"/>
          <p:nvPr/>
        </p:nvSpPr>
        <p:spPr>
          <a:xfrm>
            <a:off x="1321890" y="3343764"/>
            <a:ext cx="4774110" cy="2308324"/>
          </a:xfrm>
          <a:prstGeom prst="rect">
            <a:avLst/>
          </a:prstGeom>
          <a:noFill/>
        </p:spPr>
        <p:txBody>
          <a:bodyPr wrap="square">
            <a:spAutoFit/>
          </a:bodyPr>
          <a:lstStyle/>
          <a:p>
            <a:r>
              <a:rPr lang="en-US" dirty="0"/>
              <a:t>Imagine someone rear ends you. </a:t>
            </a:r>
          </a:p>
          <a:p>
            <a:endParaRPr lang="en-US" dirty="0"/>
          </a:p>
          <a:p>
            <a:r>
              <a:rPr lang="en-US" dirty="0"/>
              <a:t>You have the choice of being:</a:t>
            </a:r>
          </a:p>
          <a:p>
            <a:r>
              <a:rPr lang="en-US" dirty="0"/>
              <a:t>	angry, </a:t>
            </a:r>
          </a:p>
          <a:p>
            <a:r>
              <a:rPr lang="en-US" dirty="0"/>
              <a:t>	frightened, </a:t>
            </a:r>
          </a:p>
          <a:p>
            <a:r>
              <a:rPr lang="en-US" dirty="0"/>
              <a:t>	no emotion, </a:t>
            </a:r>
          </a:p>
          <a:p>
            <a:r>
              <a:rPr lang="en-US" dirty="0"/>
              <a:t>	sorry for this person who made this mistake.</a:t>
            </a:r>
          </a:p>
          <a:p>
            <a:endParaRPr lang="en-US" dirty="0"/>
          </a:p>
        </p:txBody>
      </p:sp>
      <p:pic>
        <p:nvPicPr>
          <p:cNvPr id="7" name="Picture 6">
            <a:extLst>
              <a:ext uri="{FF2B5EF4-FFF2-40B4-BE49-F238E27FC236}">
                <a16:creationId xmlns:a16="http://schemas.microsoft.com/office/drawing/2014/main" id="{D3A98EB3-7971-E578-BE28-63B7E1FF9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671" y="554586"/>
            <a:ext cx="3338525" cy="2225683"/>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E6A39147-EF0D-B788-E8D8-CCD800A463C3}"/>
              </a:ext>
            </a:extLst>
          </p:cNvPr>
          <p:cNvSpPr txBox="1"/>
          <p:nvPr/>
        </p:nvSpPr>
        <p:spPr>
          <a:xfrm>
            <a:off x="6634065" y="3429000"/>
            <a:ext cx="4721290" cy="1754326"/>
          </a:xfrm>
          <a:prstGeom prst="rect">
            <a:avLst/>
          </a:prstGeom>
          <a:noFill/>
        </p:spPr>
        <p:txBody>
          <a:bodyPr wrap="square" rtlCol="0">
            <a:spAutoFit/>
          </a:bodyPr>
          <a:lstStyle/>
          <a:p>
            <a:r>
              <a:rPr lang="en-US" dirty="0"/>
              <a:t>They could have a medical emergency or not have seen you or be an unreasonable jerk - who knows?</a:t>
            </a:r>
          </a:p>
          <a:p>
            <a:endParaRPr lang="en-US" dirty="0"/>
          </a:p>
          <a:p>
            <a:r>
              <a:rPr lang="en-US" dirty="0"/>
              <a:t>In this situation you can choose your emotion.</a:t>
            </a:r>
          </a:p>
          <a:p>
            <a:endParaRPr lang="en-US" dirty="0"/>
          </a:p>
        </p:txBody>
      </p:sp>
    </p:spTree>
    <p:extLst>
      <p:ext uri="{BB962C8B-B14F-4D97-AF65-F5344CB8AC3E}">
        <p14:creationId xmlns:p14="http://schemas.microsoft.com/office/powerpoint/2010/main" val="96572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anim calcmode="lin" valueType="num">
                                      <p:cBhvr>
                                        <p:cTn id="3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1000"/>
                                        <p:tgtEl>
                                          <p:spTgt spid="6">
                                            <p:txEl>
                                              <p:pRg st="4" end="4"/>
                                            </p:txEl>
                                          </p:spTgt>
                                        </p:tgtEl>
                                      </p:cBhvr>
                                    </p:animEffect>
                                    <p:anim calcmode="lin" valueType="num">
                                      <p:cBhvr>
                                        <p:cTn id="4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1000"/>
                                        <p:tgtEl>
                                          <p:spTgt spid="6">
                                            <p:txEl>
                                              <p:pRg st="5" end="5"/>
                                            </p:txEl>
                                          </p:spTgt>
                                        </p:tgtEl>
                                      </p:cBhvr>
                                    </p:animEffect>
                                    <p:anim calcmode="lin" valueType="num">
                                      <p:cBhvr>
                                        <p:cTn id="5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fade">
                                      <p:cBhvr>
                                        <p:cTn id="60" dur="1000"/>
                                        <p:tgtEl>
                                          <p:spTgt spid="6">
                                            <p:txEl>
                                              <p:pRg st="6" end="6"/>
                                            </p:txEl>
                                          </p:spTgt>
                                        </p:tgtEl>
                                      </p:cBhvr>
                                    </p:animEffect>
                                    <p:anim calcmode="lin" valueType="num">
                                      <p:cBhvr>
                                        <p:cTn id="6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Effect transition="in" filter="fade">
                                      <p:cBhvr>
                                        <p:cTn id="67" dur="1000"/>
                                        <p:tgtEl>
                                          <p:spTgt spid="3">
                                            <p:txEl>
                                              <p:pRg st="0" end="0"/>
                                            </p:txEl>
                                          </p:spTgt>
                                        </p:tgtEl>
                                      </p:cBhvr>
                                    </p:animEffect>
                                    <p:anim calcmode="lin" valueType="num">
                                      <p:cBhvr>
                                        <p:cTn id="6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animEffect transition="in" filter="fade">
                                      <p:cBhvr>
                                        <p:cTn id="74" dur="1000"/>
                                        <p:tgtEl>
                                          <p:spTgt spid="3">
                                            <p:txEl>
                                              <p:pRg st="2" end="2"/>
                                            </p:txEl>
                                          </p:spTgt>
                                        </p:tgtEl>
                                      </p:cBhvr>
                                    </p:animEffect>
                                    <p:anim calcmode="lin" valueType="num">
                                      <p:cBhvr>
                                        <p:cTn id="7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F1000D-652C-3CF0-7CE2-DCC4352F6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060" y="478149"/>
            <a:ext cx="4949754" cy="6183081"/>
          </a:xfrm>
          <a:prstGeom prst="rect">
            <a:avLst/>
          </a:prstGeom>
        </p:spPr>
      </p:pic>
      <p:sp>
        <p:nvSpPr>
          <p:cNvPr id="2" name="TextBox 1">
            <a:extLst>
              <a:ext uri="{FF2B5EF4-FFF2-40B4-BE49-F238E27FC236}">
                <a16:creationId xmlns:a16="http://schemas.microsoft.com/office/drawing/2014/main" id="{6AE0C8C0-D070-601E-6574-94ACC8C0CB92}"/>
              </a:ext>
            </a:extLst>
          </p:cNvPr>
          <p:cNvSpPr txBox="1"/>
          <p:nvPr/>
        </p:nvSpPr>
        <p:spPr>
          <a:xfrm>
            <a:off x="590309" y="2083443"/>
            <a:ext cx="4949754" cy="923330"/>
          </a:xfrm>
          <a:prstGeom prst="rect">
            <a:avLst/>
          </a:prstGeom>
          <a:noFill/>
        </p:spPr>
        <p:txBody>
          <a:bodyPr wrap="square" rtlCol="0">
            <a:spAutoFit/>
          </a:bodyPr>
          <a:lstStyle/>
          <a:p>
            <a:r>
              <a:rPr lang="en-US" dirty="0"/>
              <a:t>At right we se graphically displayed the relationship between electro / magnetic frequency and emotional states</a:t>
            </a:r>
          </a:p>
        </p:txBody>
      </p:sp>
    </p:spTree>
    <p:extLst>
      <p:ext uri="{BB962C8B-B14F-4D97-AF65-F5344CB8AC3E}">
        <p14:creationId xmlns:p14="http://schemas.microsoft.com/office/powerpoint/2010/main" val="37649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72A715-9EAC-E649-8E2C-8285196520C1}"/>
              </a:ext>
            </a:extLst>
          </p:cNvPr>
          <p:cNvSpPr txBox="1"/>
          <p:nvPr/>
        </p:nvSpPr>
        <p:spPr>
          <a:xfrm>
            <a:off x="972273" y="1523637"/>
            <a:ext cx="10289895" cy="800219"/>
          </a:xfrm>
          <a:prstGeom prst="rect">
            <a:avLst/>
          </a:prstGeom>
          <a:noFill/>
        </p:spPr>
        <p:txBody>
          <a:bodyPr wrap="square" rtlCol="0">
            <a:spAutoFit/>
          </a:bodyPr>
          <a:lstStyle/>
          <a:p>
            <a:pPr algn="ctr"/>
            <a:r>
              <a:rPr lang="en-US" sz="2800" b="1" dirty="0">
                <a:latin typeface="Arial" panose="020B0604020202020204" pitchFamily="34" charset="0"/>
              </a:rPr>
              <a:t>Acknowledgements</a:t>
            </a:r>
            <a:r>
              <a:rPr lang="en-US" sz="2800" b="1" dirty="0"/>
              <a:t> </a:t>
            </a:r>
          </a:p>
          <a:p>
            <a:endParaRPr lang="en-US" dirty="0"/>
          </a:p>
        </p:txBody>
      </p:sp>
      <p:sp>
        <p:nvSpPr>
          <p:cNvPr id="5" name="Subtitle 5">
            <a:extLst>
              <a:ext uri="{FF2B5EF4-FFF2-40B4-BE49-F238E27FC236}">
                <a16:creationId xmlns:a16="http://schemas.microsoft.com/office/drawing/2014/main" id="{D54E40EE-90BE-7A47-8069-012D1BC4BAA5}"/>
              </a:ext>
            </a:extLst>
          </p:cNvPr>
          <p:cNvSpPr txBox="1">
            <a:spLocks/>
          </p:cNvSpPr>
          <p:nvPr/>
        </p:nvSpPr>
        <p:spPr>
          <a:xfrm>
            <a:off x="2141316" y="2487400"/>
            <a:ext cx="7836061" cy="33241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2000" dirty="0">
                <a:latin typeface="Arial" panose="020B0604020202020204" pitchFamily="34" charset="0"/>
              </a:rPr>
              <a:t>I want to acknowledge the following for help, editing and inspiration:</a:t>
            </a:r>
          </a:p>
          <a:p>
            <a:pPr marL="0" indent="0">
              <a:lnSpc>
                <a:spcPct val="150000"/>
              </a:lnSpc>
              <a:buNone/>
            </a:pPr>
            <a:r>
              <a:rPr lang="en-US" sz="2000" dirty="0">
                <a:latin typeface="Arial" panose="020B0604020202020204" pitchFamily="34" charset="0"/>
              </a:rPr>
              <a:t>The Gone Beyond Star Group </a:t>
            </a:r>
            <a:r>
              <a:rPr lang="en-US" sz="2000" dirty="0" err="1">
                <a:latin typeface="Arial" panose="020B0604020202020204" pitchFamily="34" charset="0"/>
              </a:rPr>
              <a:t>Franza</a:t>
            </a:r>
            <a:r>
              <a:rPr lang="en-US" sz="2000" dirty="0">
                <a:latin typeface="Arial" panose="020B0604020202020204" pitchFamily="34" charset="0"/>
              </a:rPr>
              <a:t>, Russell, Zelda and Greg; </a:t>
            </a:r>
            <a:r>
              <a:rPr lang="en-US" sz="2000">
                <a:latin typeface="Arial" panose="020B0604020202020204" pitchFamily="34" charset="0"/>
              </a:rPr>
              <a:t>Kate Hines, Val Norman </a:t>
            </a:r>
            <a:r>
              <a:rPr lang="en-US" sz="2000" dirty="0">
                <a:latin typeface="Arial" panose="020B0604020202020204" pitchFamily="34" charset="0"/>
              </a:rPr>
              <a:t>and Ken Malik</a:t>
            </a:r>
          </a:p>
        </p:txBody>
      </p:sp>
      <p:sp>
        <p:nvSpPr>
          <p:cNvPr id="6" name="Title 1">
            <a:extLst>
              <a:ext uri="{FF2B5EF4-FFF2-40B4-BE49-F238E27FC236}">
                <a16:creationId xmlns:a16="http://schemas.microsoft.com/office/drawing/2014/main" id="{B09E0F25-5A7C-C243-8942-612F1E9738BB}"/>
              </a:ext>
            </a:extLst>
          </p:cNvPr>
          <p:cNvSpPr txBox="1">
            <a:spLocks/>
          </p:cNvSpPr>
          <p:nvPr/>
        </p:nvSpPr>
        <p:spPr>
          <a:xfrm>
            <a:off x="4076358" y="435857"/>
            <a:ext cx="4039284" cy="10464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FF00FF"/>
                </a:highlight>
                <a:latin typeface="Chiller" panose="04020404031007020602" pitchFamily="82" charset="0"/>
              </a:rPr>
              <a:t>Paths To Transcendence</a:t>
            </a:r>
          </a:p>
        </p:txBody>
      </p:sp>
    </p:spTree>
    <p:extLst>
      <p:ext uri="{BB962C8B-B14F-4D97-AF65-F5344CB8AC3E}">
        <p14:creationId xmlns:p14="http://schemas.microsoft.com/office/powerpoint/2010/main" val="31884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DFFD-ABC0-5B45-8C4A-7EE5508BBAF8}"/>
              </a:ext>
            </a:extLst>
          </p:cNvPr>
          <p:cNvSpPr txBox="1">
            <a:spLocks/>
          </p:cNvSpPr>
          <p:nvPr/>
        </p:nvSpPr>
        <p:spPr>
          <a:xfrm>
            <a:off x="5178864" y="273012"/>
            <a:ext cx="2156415" cy="1114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highlight>
                  <a:srgbClr val="00FF00"/>
                </a:highlight>
                <a:latin typeface="Chiller" panose="04020404031007020602" pitchFamily="82" charset="0"/>
              </a:rPr>
              <a:t>Healing</a:t>
            </a:r>
          </a:p>
        </p:txBody>
      </p:sp>
      <p:pic>
        <p:nvPicPr>
          <p:cNvPr id="3" name="Picture 2">
            <a:extLst>
              <a:ext uri="{FF2B5EF4-FFF2-40B4-BE49-F238E27FC236}">
                <a16:creationId xmlns:a16="http://schemas.microsoft.com/office/drawing/2014/main" id="{5FBC112E-1E14-7044-813B-EC1BAF37E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806" y="2230735"/>
            <a:ext cx="5215762" cy="4062803"/>
          </a:xfrm>
          <a:prstGeom prst="rect">
            <a:avLst/>
          </a:prstGeom>
          <a:ln>
            <a:noFill/>
          </a:ln>
          <a:effectLst>
            <a:softEdge rad="112500"/>
          </a:effectLst>
        </p:spPr>
      </p:pic>
      <p:sp>
        <p:nvSpPr>
          <p:cNvPr id="4" name="TextBox 3">
            <a:extLst>
              <a:ext uri="{FF2B5EF4-FFF2-40B4-BE49-F238E27FC236}">
                <a16:creationId xmlns:a16="http://schemas.microsoft.com/office/drawing/2014/main" id="{27A99E29-19FB-7B49-9186-01402EA530E6}"/>
              </a:ext>
            </a:extLst>
          </p:cNvPr>
          <p:cNvSpPr txBox="1"/>
          <p:nvPr/>
        </p:nvSpPr>
        <p:spPr>
          <a:xfrm>
            <a:off x="4915230" y="1338337"/>
            <a:ext cx="2013196" cy="1323439"/>
          </a:xfrm>
          <a:prstGeom prst="rect">
            <a:avLst/>
          </a:prstGeom>
          <a:noFill/>
        </p:spPr>
        <p:txBody>
          <a:bodyPr wrap="square" rtlCol="0">
            <a:spAutoFit/>
          </a:bodyPr>
          <a:lstStyle/>
          <a:p>
            <a:pPr algn="ctr"/>
            <a:r>
              <a:rPr lang="en-US" sz="4000" b="1" dirty="0">
                <a:latin typeface="Freestyle Script" panose="030804020302050B0404" pitchFamily="66" charset="0"/>
              </a:rPr>
              <a:t>trust change</a:t>
            </a:r>
            <a:endParaRPr lang="en-US" dirty="0">
              <a:latin typeface="Harlow Solid Italic" panose="04030604020F02020D02" pitchFamily="82" charset="0"/>
            </a:endParaRPr>
          </a:p>
        </p:txBody>
      </p:sp>
      <p:pic>
        <p:nvPicPr>
          <p:cNvPr id="7" name="Picture 6">
            <a:extLst>
              <a:ext uri="{FF2B5EF4-FFF2-40B4-BE49-F238E27FC236}">
                <a16:creationId xmlns:a16="http://schemas.microsoft.com/office/drawing/2014/main" id="{CA22121C-144D-9FC8-6CBA-70A47081B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164" y="465216"/>
            <a:ext cx="1730067" cy="1974748"/>
          </a:xfrm>
          <a:prstGeom prst="rect">
            <a:avLst/>
          </a:prstGeom>
          <a:ln w="889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B12BE14B-7817-53C7-4CDB-4E2ECAA13781}"/>
              </a:ext>
            </a:extLst>
          </p:cNvPr>
          <p:cNvSpPr txBox="1"/>
          <p:nvPr/>
        </p:nvSpPr>
        <p:spPr>
          <a:xfrm>
            <a:off x="9475069" y="3283698"/>
            <a:ext cx="1997663" cy="1569660"/>
          </a:xfrm>
          <a:prstGeom prst="rect">
            <a:avLst/>
          </a:prstGeom>
          <a:noFill/>
        </p:spPr>
        <p:txBody>
          <a:bodyPr wrap="none" rtlCol="0">
            <a:spAutoFit/>
          </a:bodyPr>
          <a:lstStyle/>
          <a:p>
            <a:pPr algn="ctr"/>
            <a:r>
              <a:rPr lang="en-US" sz="3200" b="1" dirty="0">
                <a:latin typeface="Freestyle Script" panose="030804020302050B0404" pitchFamily="66" charset="0"/>
              </a:rPr>
              <a:t>Om Tara </a:t>
            </a:r>
          </a:p>
          <a:p>
            <a:pPr algn="ctr"/>
            <a:r>
              <a:rPr lang="en-US" sz="3200" b="1" dirty="0">
                <a:latin typeface="Freestyle Script" panose="030804020302050B0404" pitchFamily="66" charset="0"/>
              </a:rPr>
              <a:t>Tu Tara Tu Re </a:t>
            </a:r>
          </a:p>
          <a:p>
            <a:pPr algn="ctr"/>
            <a:r>
              <a:rPr lang="en-US" sz="3200" b="1" dirty="0" err="1">
                <a:latin typeface="Freestyle Script" panose="030804020302050B0404" pitchFamily="66" charset="0"/>
              </a:rPr>
              <a:t>Soha</a:t>
            </a:r>
            <a:endParaRPr lang="en-US" sz="3200" b="1" dirty="0">
              <a:latin typeface="Freestyle Script" panose="030804020302050B0404" pitchFamily="66" charset="0"/>
            </a:endParaRPr>
          </a:p>
        </p:txBody>
      </p:sp>
      <p:sp>
        <p:nvSpPr>
          <p:cNvPr id="9" name="TextBox 8">
            <a:extLst>
              <a:ext uri="{FF2B5EF4-FFF2-40B4-BE49-F238E27FC236}">
                <a16:creationId xmlns:a16="http://schemas.microsoft.com/office/drawing/2014/main" id="{9B0E6D42-A87D-9382-3463-1A6FCAE85618}"/>
              </a:ext>
            </a:extLst>
          </p:cNvPr>
          <p:cNvSpPr txBox="1"/>
          <p:nvPr/>
        </p:nvSpPr>
        <p:spPr>
          <a:xfrm>
            <a:off x="372554" y="3793864"/>
            <a:ext cx="2815489" cy="2215991"/>
          </a:xfrm>
          <a:prstGeom prst="rect">
            <a:avLst/>
          </a:prstGeom>
          <a:noFill/>
        </p:spPr>
        <p:txBody>
          <a:bodyPr wrap="square" rtlCol="0">
            <a:spAutoFit/>
          </a:bodyPr>
          <a:lstStyle/>
          <a:p>
            <a:pPr algn="ctr"/>
            <a:r>
              <a:rPr lang="en-US" sz="2400" b="1" i="0" dirty="0">
                <a:solidFill>
                  <a:srgbClr val="2A363B"/>
                </a:solidFill>
                <a:effectLst/>
                <a:latin typeface="Freestyle Script" panose="030804020302050B0404" pitchFamily="66" charset="0"/>
              </a:rPr>
              <a:t>TA YA THA / OM </a:t>
            </a:r>
          </a:p>
          <a:p>
            <a:pPr algn="ctr"/>
            <a:r>
              <a:rPr lang="en-US" sz="2400" b="1" i="0" dirty="0">
                <a:solidFill>
                  <a:srgbClr val="2A363B"/>
                </a:solidFill>
                <a:effectLst/>
                <a:latin typeface="Freestyle Script" panose="030804020302050B0404" pitchFamily="66" charset="0"/>
              </a:rPr>
              <a:t>BEKANDZE </a:t>
            </a:r>
            <a:r>
              <a:rPr lang="en-US" sz="2400" b="1" i="0" dirty="0" err="1">
                <a:solidFill>
                  <a:srgbClr val="2A363B"/>
                </a:solidFill>
                <a:effectLst/>
                <a:latin typeface="Freestyle Script" panose="030804020302050B0404" pitchFamily="66" charset="0"/>
              </a:rPr>
              <a:t>BEKANDZE</a:t>
            </a:r>
            <a:r>
              <a:rPr lang="en-US" sz="2400" b="1" i="0" dirty="0">
                <a:solidFill>
                  <a:srgbClr val="2A363B"/>
                </a:solidFill>
                <a:effectLst/>
                <a:latin typeface="Freestyle Script" panose="030804020302050B0404" pitchFamily="66" charset="0"/>
              </a:rPr>
              <a:t> /</a:t>
            </a:r>
          </a:p>
          <a:p>
            <a:pPr algn="ctr"/>
            <a:r>
              <a:rPr lang="en-US" sz="2400" b="1" i="0" dirty="0">
                <a:solidFill>
                  <a:srgbClr val="2A363B"/>
                </a:solidFill>
                <a:effectLst/>
                <a:latin typeface="Freestyle Script" panose="030804020302050B0404" pitchFamily="66" charset="0"/>
              </a:rPr>
              <a:t> MAHA BEKANDZE </a:t>
            </a:r>
          </a:p>
          <a:p>
            <a:pPr algn="ctr"/>
            <a:r>
              <a:rPr lang="en-US" sz="2400" b="1" i="0" dirty="0">
                <a:solidFill>
                  <a:srgbClr val="2A363B"/>
                </a:solidFill>
                <a:effectLst/>
                <a:latin typeface="Freestyle Script" panose="030804020302050B0404" pitchFamily="66" charset="0"/>
              </a:rPr>
              <a:t>RANDZA / </a:t>
            </a:r>
          </a:p>
          <a:p>
            <a:pPr algn="ctr"/>
            <a:r>
              <a:rPr lang="en-US" sz="2400" b="1" i="0" dirty="0">
                <a:solidFill>
                  <a:srgbClr val="2A363B"/>
                </a:solidFill>
                <a:effectLst/>
                <a:latin typeface="Freestyle Script" panose="030804020302050B0404" pitchFamily="66" charset="0"/>
              </a:rPr>
              <a:t>SAMUDGATE SOHA</a:t>
            </a:r>
          </a:p>
          <a:p>
            <a:endParaRPr lang="en-US" dirty="0"/>
          </a:p>
        </p:txBody>
      </p:sp>
      <p:pic>
        <p:nvPicPr>
          <p:cNvPr id="10" name="Picture 9">
            <a:extLst>
              <a:ext uri="{FF2B5EF4-FFF2-40B4-BE49-F238E27FC236}">
                <a16:creationId xmlns:a16="http://schemas.microsoft.com/office/drawing/2014/main" id="{C8DC99D2-2F08-54C1-C12D-B66D15D37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72" y="465216"/>
            <a:ext cx="1447800" cy="2171700"/>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a:extLst>
              <a:ext uri="{FF2B5EF4-FFF2-40B4-BE49-F238E27FC236}">
                <a16:creationId xmlns:a16="http://schemas.microsoft.com/office/drawing/2014/main" id="{725BF697-4687-142C-C2DF-0FC5C963FB8E}"/>
              </a:ext>
            </a:extLst>
          </p:cNvPr>
          <p:cNvSpPr txBox="1"/>
          <p:nvPr/>
        </p:nvSpPr>
        <p:spPr>
          <a:xfrm>
            <a:off x="9625797" y="2661776"/>
            <a:ext cx="1338123" cy="400110"/>
          </a:xfrm>
          <a:prstGeom prst="rect">
            <a:avLst/>
          </a:prstGeom>
          <a:noFill/>
        </p:spPr>
        <p:txBody>
          <a:bodyPr wrap="none" rtlCol="0">
            <a:spAutoFit/>
          </a:bodyPr>
          <a:lstStyle/>
          <a:p>
            <a:r>
              <a:rPr lang="en-US" sz="2000" b="1" dirty="0"/>
              <a:t>Green Tara</a:t>
            </a:r>
          </a:p>
        </p:txBody>
      </p:sp>
      <p:sp>
        <p:nvSpPr>
          <p:cNvPr id="16" name="TextBox 15">
            <a:extLst>
              <a:ext uri="{FF2B5EF4-FFF2-40B4-BE49-F238E27FC236}">
                <a16:creationId xmlns:a16="http://schemas.microsoft.com/office/drawing/2014/main" id="{706DFF72-4373-11FA-49A1-C75BB42AE32B}"/>
              </a:ext>
            </a:extLst>
          </p:cNvPr>
          <p:cNvSpPr txBox="1"/>
          <p:nvPr/>
        </p:nvSpPr>
        <p:spPr>
          <a:xfrm>
            <a:off x="862520" y="2861831"/>
            <a:ext cx="1551973" cy="646331"/>
          </a:xfrm>
          <a:prstGeom prst="rect">
            <a:avLst/>
          </a:prstGeom>
          <a:noFill/>
        </p:spPr>
        <p:txBody>
          <a:bodyPr wrap="square">
            <a:spAutoFit/>
          </a:bodyPr>
          <a:lstStyle/>
          <a:p>
            <a:pPr algn="ctr"/>
            <a:r>
              <a:rPr lang="en-US" sz="1800" b="1" dirty="0"/>
              <a:t>Medicine</a:t>
            </a:r>
          </a:p>
          <a:p>
            <a:pPr algn="ctr"/>
            <a:r>
              <a:rPr lang="en-US" sz="1800" b="1" dirty="0"/>
              <a:t>Buddha</a:t>
            </a:r>
          </a:p>
        </p:txBody>
      </p:sp>
    </p:spTree>
    <p:extLst>
      <p:ext uri="{BB962C8B-B14F-4D97-AF65-F5344CB8AC3E}">
        <p14:creationId xmlns:p14="http://schemas.microsoft.com/office/powerpoint/2010/main" val="39684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style.rotation</p:attrName>
                                        </p:attrNameLst>
                                      </p:cBhvr>
                                      <p:tavLst>
                                        <p:tav tm="0">
                                          <p:val>
                                            <p:fltVal val="90"/>
                                          </p:val>
                                        </p:tav>
                                        <p:tav tm="100000">
                                          <p:val>
                                            <p:fltVal val="0"/>
                                          </p:val>
                                        </p:tav>
                                      </p:tavLst>
                                    </p:anim>
                                    <p:animEffect transition="in" filter="fade">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par>
                                <p:cTn id="36" presetID="31"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75CE52-E702-4F45-9859-AFE4DE1252C6}"/>
              </a:ext>
            </a:extLst>
          </p:cNvPr>
          <p:cNvSpPr txBox="1"/>
          <p:nvPr/>
        </p:nvSpPr>
        <p:spPr>
          <a:xfrm>
            <a:off x="755330" y="636543"/>
            <a:ext cx="5039689" cy="6217087"/>
          </a:xfrm>
          <a:prstGeom prst="rect">
            <a:avLst/>
          </a:prstGeom>
          <a:noFill/>
        </p:spPr>
        <p:txBody>
          <a:bodyPr wrap="square" rtlCol="0">
            <a:spAutoFit/>
          </a:bodyPr>
          <a:lstStyle/>
          <a:p>
            <a:pPr marL="285750" indent="-285750">
              <a:buFont typeface="Arial" panose="020B0604020202020204" pitchFamily="34" charset="0"/>
              <a:buChar char="•"/>
            </a:pPr>
            <a:r>
              <a:rPr lang="en-US" sz="2000" dirty="0"/>
              <a:t>Music, including chanting, has been used to heal since before recorded time.</a:t>
            </a:r>
          </a:p>
          <a:p>
            <a:pPr marL="285750" indent="-285750">
              <a:buFont typeface="Arial" panose="020B0604020202020204" pitchFamily="34" charset="0"/>
              <a:buChar char="•"/>
            </a:pPr>
            <a:r>
              <a:rPr lang="en-US" sz="2000" dirty="0"/>
              <a:t>Breathing techniques are popular for healing.</a:t>
            </a:r>
          </a:p>
          <a:p>
            <a:pPr marL="285750" indent="-285750">
              <a:buFont typeface="Arial" panose="020B0604020202020204" pitchFamily="34" charset="0"/>
              <a:buChar char="•"/>
            </a:pPr>
            <a:r>
              <a:rPr lang="en-US" sz="2000" dirty="0"/>
              <a:t>A modern form of healing music, as championed by The Monroe Institute, is </a:t>
            </a:r>
            <a:r>
              <a:rPr lang="en-US" sz="2000" dirty="0" err="1"/>
              <a:t>Hemisync</a:t>
            </a:r>
            <a:r>
              <a:rPr lang="en-US" sz="2000" dirty="0"/>
              <a:t>. Recorded sounds designed to bring the brain’s hemispheres together. (6)</a:t>
            </a:r>
          </a:p>
          <a:p>
            <a:pPr marL="285750" indent="-285750">
              <a:buFont typeface="Arial" panose="020B0604020202020204" pitchFamily="34" charset="0"/>
              <a:buChar char="•"/>
            </a:pPr>
            <a:r>
              <a:rPr lang="en-US" sz="2000" dirty="0"/>
              <a:t>By energizing the Chakras with high frequency energy emotions, one can heal. (1,4) </a:t>
            </a:r>
          </a:p>
          <a:p>
            <a:pPr marL="285750" indent="-285750">
              <a:buFont typeface="Arial" panose="020B0604020202020204" pitchFamily="34" charset="0"/>
              <a:buChar char="•"/>
            </a:pPr>
            <a:r>
              <a:rPr lang="en-US" sz="2000" dirty="0"/>
              <a:t>Reiki is an energy healing technique in which a Reiki master (who has undergone formal training in this healing art) uses gentle hand movements with the intention to guide the flow of healthy energy (what's known in Reiki as life force energy) through the client's body to reduce stress and promote healing.(2,5)</a:t>
            </a:r>
          </a:p>
          <a:p>
            <a:pPr marL="285750" indent="-28575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0F557A7F-630F-F192-B726-A75B77614416}"/>
              </a:ext>
            </a:extLst>
          </p:cNvPr>
          <p:cNvSpPr txBox="1">
            <a:spLocks/>
          </p:cNvSpPr>
          <p:nvPr/>
        </p:nvSpPr>
        <p:spPr>
          <a:xfrm>
            <a:off x="7766017" y="227841"/>
            <a:ext cx="2156415" cy="1114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highlight>
                  <a:srgbClr val="00FF00"/>
                </a:highlight>
                <a:latin typeface="Chiller" panose="04020404031007020602" pitchFamily="82" charset="0"/>
              </a:rPr>
              <a:t>Healing</a:t>
            </a:r>
          </a:p>
        </p:txBody>
      </p:sp>
      <p:sp>
        <p:nvSpPr>
          <p:cNvPr id="2" name="TextBox 1">
            <a:extLst>
              <a:ext uri="{FF2B5EF4-FFF2-40B4-BE49-F238E27FC236}">
                <a16:creationId xmlns:a16="http://schemas.microsoft.com/office/drawing/2014/main" id="{F7F36881-5CC9-F12D-D28B-E03A33AF4865}"/>
              </a:ext>
            </a:extLst>
          </p:cNvPr>
          <p:cNvSpPr txBox="1"/>
          <p:nvPr/>
        </p:nvSpPr>
        <p:spPr>
          <a:xfrm>
            <a:off x="6304387" y="1558212"/>
            <a:ext cx="549066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Mild electro/magnetic shock is being used to heal.(13)</a:t>
            </a:r>
          </a:p>
          <a:p>
            <a:pPr marL="285750" indent="-285750">
              <a:buFont typeface="Arial" panose="020B0604020202020204" pitchFamily="34" charset="0"/>
              <a:buChar char="•"/>
            </a:pPr>
            <a:r>
              <a:rPr lang="en-US" dirty="0"/>
              <a:t>Healing modes that touch on Electro / magnetic fields include </a:t>
            </a:r>
            <a:r>
              <a:rPr lang="en-US" dirty="0" err="1"/>
              <a:t>Chiropractics</a:t>
            </a:r>
            <a:r>
              <a:rPr lang="en-US" dirty="0"/>
              <a:t>, Acupuncture, Reiki, Tai Chi, Yoga, and Meditation.</a:t>
            </a:r>
          </a:p>
          <a:p>
            <a:endParaRPr lang="en-US" dirty="0"/>
          </a:p>
          <a:p>
            <a:r>
              <a:rPr lang="en-US" dirty="0"/>
              <a:t>As Caroline Myss points out: (1)</a:t>
            </a:r>
          </a:p>
          <a:p>
            <a:r>
              <a:rPr lang="en-US" dirty="0"/>
              <a:t>	Healing can be unattractive if your life connections 	depend on your illness. </a:t>
            </a:r>
          </a:p>
          <a:p>
            <a:r>
              <a:rPr lang="en-US" dirty="0"/>
              <a:t>	Forgive and let go to heal yourself. </a:t>
            </a:r>
          </a:p>
          <a:p>
            <a:r>
              <a:rPr lang="en-US" dirty="0"/>
              <a:t>	We create our own disease. </a:t>
            </a:r>
          </a:p>
          <a:p>
            <a:endParaRPr lang="en-US" dirty="0"/>
          </a:p>
        </p:txBody>
      </p:sp>
    </p:spTree>
    <p:extLst>
      <p:ext uri="{BB962C8B-B14F-4D97-AF65-F5344CB8AC3E}">
        <p14:creationId xmlns:p14="http://schemas.microsoft.com/office/powerpoint/2010/main" val="120101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fade">
                                      <p:cBhvr>
                                        <p:cTn id="49" dur="1000"/>
                                        <p:tgtEl>
                                          <p:spTgt spid="2">
                                            <p:txEl>
                                              <p:pRg st="1" end="1"/>
                                            </p:txEl>
                                          </p:spTgt>
                                        </p:tgtEl>
                                      </p:cBhvr>
                                    </p:animEffect>
                                    <p:anim calcmode="lin" valueType="num">
                                      <p:cBhvr>
                                        <p:cTn id="5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0"/>
                                        <p:tgtEl>
                                          <p:spTgt spid="2">
                                            <p:txEl>
                                              <p:pRg st="3" end="3"/>
                                            </p:txEl>
                                          </p:spTgt>
                                        </p:tgtEl>
                                      </p:cBhvr>
                                    </p:animEffect>
                                    <p:anim calcmode="lin" valueType="num">
                                      <p:cBhvr>
                                        <p:cTn id="5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Effect transition="in" filter="fade">
                                      <p:cBhvr>
                                        <p:cTn id="63" dur="1000"/>
                                        <p:tgtEl>
                                          <p:spTgt spid="2">
                                            <p:txEl>
                                              <p:pRg st="4" end="4"/>
                                            </p:txEl>
                                          </p:spTgt>
                                        </p:tgtEl>
                                      </p:cBhvr>
                                    </p:animEffect>
                                    <p:anim calcmode="lin" valueType="num">
                                      <p:cBhvr>
                                        <p:cTn id="6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Effect transition="in" filter="fade">
                                      <p:cBhvr>
                                        <p:cTn id="70" dur="1000"/>
                                        <p:tgtEl>
                                          <p:spTgt spid="2">
                                            <p:txEl>
                                              <p:pRg st="5" end="5"/>
                                            </p:txEl>
                                          </p:spTgt>
                                        </p:tgtEl>
                                      </p:cBhvr>
                                    </p:animEffect>
                                    <p:anim calcmode="lin" valueType="num">
                                      <p:cBhvr>
                                        <p:cTn id="7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Effect transition="in" filter="fade">
                                      <p:cBhvr>
                                        <p:cTn id="77" dur="1000"/>
                                        <p:tgtEl>
                                          <p:spTgt spid="2">
                                            <p:txEl>
                                              <p:pRg st="6" end="6"/>
                                            </p:txEl>
                                          </p:spTgt>
                                        </p:tgtEl>
                                      </p:cBhvr>
                                    </p:animEffect>
                                    <p:anim calcmode="lin" valueType="num">
                                      <p:cBhvr>
                                        <p:cTn id="7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32BF-3CDA-8F89-7A8C-7723303AD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A85379-27D6-86E2-3A6C-BD2266859012}"/>
              </a:ext>
            </a:extLst>
          </p:cNvPr>
          <p:cNvSpPr>
            <a:spLocks noGrp="1"/>
          </p:cNvSpPr>
          <p:nvPr>
            <p:ph type="ctrTitle"/>
          </p:nvPr>
        </p:nvSpPr>
        <p:spPr>
          <a:xfrm>
            <a:off x="1524000" y="313471"/>
            <a:ext cx="9144000" cy="1114210"/>
          </a:xfrm>
        </p:spPr>
        <p:txBody>
          <a:bodyPr/>
          <a:lstStyle/>
          <a:p>
            <a:r>
              <a:rPr lang="en-US" b="1" dirty="0">
                <a:highlight>
                  <a:srgbClr val="00FF00"/>
                </a:highlight>
                <a:latin typeface="Chiller" panose="04020404031007020602" pitchFamily="82" charset="0"/>
              </a:rPr>
              <a:t>CONSCIOUSNESS</a:t>
            </a:r>
            <a:endParaRPr lang="en-US" dirty="0"/>
          </a:p>
        </p:txBody>
      </p:sp>
      <p:sp>
        <p:nvSpPr>
          <p:cNvPr id="3" name="Subtitle 2">
            <a:extLst>
              <a:ext uri="{FF2B5EF4-FFF2-40B4-BE49-F238E27FC236}">
                <a16:creationId xmlns:a16="http://schemas.microsoft.com/office/drawing/2014/main" id="{4D85B3BF-47AF-D4A8-875C-9BEFEEA82DD4}"/>
              </a:ext>
            </a:extLst>
          </p:cNvPr>
          <p:cNvSpPr>
            <a:spLocks noGrp="1"/>
          </p:cNvSpPr>
          <p:nvPr>
            <p:ph type="subTitle" idx="1"/>
          </p:nvPr>
        </p:nvSpPr>
        <p:spPr>
          <a:xfrm>
            <a:off x="795065" y="3039579"/>
            <a:ext cx="5070781" cy="3409907"/>
          </a:xfrm>
        </p:spPr>
        <p:txBody>
          <a:bodyPr>
            <a:normAutofit/>
          </a:bodyPr>
          <a:lstStyle/>
          <a:p>
            <a:pPr marL="342900" indent="-342900" algn="l">
              <a:buFont typeface="Arial" panose="020B0604020202020204" pitchFamily="34" charset="0"/>
              <a:buChar char="•"/>
            </a:pPr>
            <a:r>
              <a:rPr lang="en-US" sz="2000" dirty="0"/>
              <a:t>Awareness - The fact that you are aware that you are alive.</a:t>
            </a:r>
          </a:p>
          <a:p>
            <a:pPr marL="342900" indent="-342900" algn="l">
              <a:buFont typeface="Arial" panose="020B0604020202020204" pitchFamily="34" charset="0"/>
              <a:buChar char="•"/>
            </a:pPr>
            <a:r>
              <a:rPr lang="en-US" sz="2000" dirty="0"/>
              <a:t>Creator of forms through observation. (3,4,10,12)</a:t>
            </a:r>
          </a:p>
          <a:p>
            <a:pPr marL="342900" indent="-342900" algn="l">
              <a:buFont typeface="Arial" panose="020B0604020202020204" pitchFamily="34" charset="0"/>
              <a:buChar char="•"/>
            </a:pPr>
            <a:r>
              <a:rPr lang="en-US" sz="2000" dirty="0"/>
              <a:t>Collective consciousness – The electro / magnetic connection between all. (beyond space and time)</a:t>
            </a:r>
          </a:p>
          <a:p>
            <a:pPr marL="342900" indent="-342900" algn="l">
              <a:buFont typeface="Arial" panose="020B0604020202020204" pitchFamily="34" charset="0"/>
              <a:buChar char="•"/>
            </a:pPr>
            <a:r>
              <a:rPr lang="en-US" sz="2000" dirty="0"/>
              <a:t>Consciousness maps : Tree of Life, Chakras, Tarot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1EC7BB6B-E9ED-B915-13F3-41B6E18C3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0554" y="446560"/>
            <a:ext cx="1857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59AC0602-E079-7C3B-D2C4-DC1CA83E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46" y="513268"/>
            <a:ext cx="1704975"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756232A3-6FB9-882E-53EC-5D4E936C1F06}"/>
              </a:ext>
            </a:extLst>
          </p:cNvPr>
          <p:cNvSpPr txBox="1"/>
          <p:nvPr/>
        </p:nvSpPr>
        <p:spPr>
          <a:xfrm>
            <a:off x="6326156" y="3039579"/>
            <a:ext cx="5021018" cy="2585323"/>
          </a:xfrm>
          <a:prstGeom prst="rect">
            <a:avLst/>
          </a:prstGeom>
          <a:noFill/>
        </p:spPr>
        <p:txBody>
          <a:bodyPr wrap="square" rtlCol="0">
            <a:spAutoFit/>
          </a:bodyPr>
          <a:lstStyle/>
          <a:p>
            <a:pPr marL="342900" indent="-342900" algn="l">
              <a:buFont typeface="Arial" panose="020B0604020202020204" pitchFamily="34" charset="0"/>
              <a:buChar char="•"/>
            </a:pPr>
            <a:r>
              <a:rPr lang="en-US" sz="1800" dirty="0"/>
              <a:t>Raising consciousness:</a:t>
            </a:r>
          </a:p>
          <a:p>
            <a:pPr algn="l"/>
            <a:r>
              <a:rPr lang="en-US" sz="1800" dirty="0"/>
              <a:t>	Being in the now – present (beyond time)</a:t>
            </a:r>
          </a:p>
          <a:p>
            <a:pPr algn="l"/>
            <a:r>
              <a:rPr lang="en-US" sz="1800" dirty="0"/>
              <a:t>	Being in the higher emotions – Love, Bliss, Joy 	(4,5,10)</a:t>
            </a:r>
          </a:p>
          <a:p>
            <a:pPr algn="l"/>
            <a:endParaRPr lang="en-US" sz="1800" dirty="0"/>
          </a:p>
          <a:p>
            <a:pPr marL="285750" indent="-285750" algn="l">
              <a:buFont typeface="Arial" panose="020B0604020202020204" pitchFamily="34" charset="0"/>
              <a:buChar char="•"/>
            </a:pPr>
            <a:r>
              <a:rPr lang="en-US" sz="1800" dirty="0"/>
              <a:t>	Empowering the upper Chakras – 4 thru 7</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	“The seer behind the doer”</a:t>
            </a:r>
          </a:p>
          <a:p>
            <a:endParaRPr lang="en-US" dirty="0"/>
          </a:p>
        </p:txBody>
      </p:sp>
    </p:spTree>
    <p:extLst>
      <p:ext uri="{BB962C8B-B14F-4D97-AF65-F5344CB8AC3E}">
        <p14:creationId xmlns:p14="http://schemas.microsoft.com/office/powerpoint/2010/main" val="16009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1000"/>
                                        <p:tgtEl>
                                          <p:spTgt spid="4">
                                            <p:txEl>
                                              <p:pRg st="0" end="0"/>
                                            </p:txEl>
                                          </p:spTgt>
                                        </p:tgtEl>
                                      </p:cBhvr>
                                    </p:animEffect>
                                    <p:anim calcmode="lin" valueType="num">
                                      <p:cBhvr>
                                        <p:cTn id="5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1000"/>
                                        <p:tgtEl>
                                          <p:spTgt spid="4">
                                            <p:txEl>
                                              <p:pRg st="2" end="2"/>
                                            </p:txEl>
                                          </p:spTgt>
                                        </p:tgtEl>
                                      </p:cBhvr>
                                    </p:animEffect>
                                    <p:anim calcmode="lin" valueType="num">
                                      <p:cBhvr>
                                        <p:cTn id="6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fade">
                                      <p:cBhvr>
                                        <p:cTn id="68" dur="1000"/>
                                        <p:tgtEl>
                                          <p:spTgt spid="4">
                                            <p:txEl>
                                              <p:pRg st="4" end="4"/>
                                            </p:txEl>
                                          </p:spTgt>
                                        </p:tgtEl>
                                      </p:cBhvr>
                                    </p:animEffect>
                                    <p:anim calcmode="lin" valueType="num">
                                      <p:cBhvr>
                                        <p:cTn id="6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fade">
                                      <p:cBhvr>
                                        <p:cTn id="75" dur="1000"/>
                                        <p:tgtEl>
                                          <p:spTgt spid="4">
                                            <p:txEl>
                                              <p:pRg st="6" end="6"/>
                                            </p:txEl>
                                          </p:spTgt>
                                        </p:tgtEl>
                                      </p:cBhvr>
                                    </p:animEffect>
                                    <p:anim calcmode="lin" valueType="num">
                                      <p:cBhvr>
                                        <p:cTn id="7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F140F-B75A-B32D-F2BD-8DF6BC837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A0FB3-C7AE-E599-57EA-C720A9E6BE26}"/>
              </a:ext>
            </a:extLst>
          </p:cNvPr>
          <p:cNvSpPr>
            <a:spLocks noGrp="1"/>
          </p:cNvSpPr>
          <p:nvPr>
            <p:ph type="ctrTitle"/>
          </p:nvPr>
        </p:nvSpPr>
        <p:spPr>
          <a:xfrm>
            <a:off x="1673274" y="227858"/>
            <a:ext cx="9144000" cy="1600941"/>
          </a:xfrm>
        </p:spPr>
        <p:txBody>
          <a:bodyPr>
            <a:normAutofit/>
          </a:bodyPr>
          <a:lstStyle/>
          <a:p>
            <a:r>
              <a:rPr lang="en-US" dirty="0"/>
              <a:t>Lucidity </a:t>
            </a:r>
            <a:br>
              <a:rPr lang="en-US" dirty="0"/>
            </a:br>
            <a:endParaRPr lang="en-US" sz="4900" dirty="0"/>
          </a:p>
        </p:txBody>
      </p:sp>
      <p:sp>
        <p:nvSpPr>
          <p:cNvPr id="3" name="Subtitle 2">
            <a:extLst>
              <a:ext uri="{FF2B5EF4-FFF2-40B4-BE49-F238E27FC236}">
                <a16:creationId xmlns:a16="http://schemas.microsoft.com/office/drawing/2014/main" id="{926283AE-76F8-8516-78EA-F7E5D4552230}"/>
              </a:ext>
            </a:extLst>
          </p:cNvPr>
          <p:cNvSpPr>
            <a:spLocks noGrp="1"/>
          </p:cNvSpPr>
          <p:nvPr>
            <p:ph type="subTitle" idx="1"/>
          </p:nvPr>
        </p:nvSpPr>
        <p:spPr>
          <a:xfrm>
            <a:off x="1061936" y="2527281"/>
            <a:ext cx="5034064" cy="3391643"/>
          </a:xfrm>
        </p:spPr>
        <p:txBody>
          <a:bodyPr>
            <a:normAutofit/>
          </a:bodyPr>
          <a:lstStyle/>
          <a:p>
            <a:pPr marL="342900" indent="-342900" algn="l">
              <a:buFont typeface="Arial" panose="020B0604020202020204" pitchFamily="34" charset="0"/>
              <a:buChar char="•"/>
            </a:pPr>
            <a:r>
              <a:rPr lang="en-US" sz="2000" dirty="0"/>
              <a:t>In the dream state one can enter other dimensions including Lucid states.</a:t>
            </a:r>
          </a:p>
          <a:p>
            <a:pPr marL="342900" indent="-342900" algn="l">
              <a:buFont typeface="Arial" panose="020B0604020202020204" pitchFamily="34" charset="0"/>
              <a:buChar char="•"/>
            </a:pPr>
            <a:r>
              <a:rPr lang="en-US" sz="2000" dirty="0"/>
              <a:t>Lucid states are in color and highly defined. These dreams can be thought of as highly significant.</a:t>
            </a:r>
          </a:p>
          <a:p>
            <a:pPr marL="342900" indent="-342900" algn="l">
              <a:buFont typeface="Arial" panose="020B0604020202020204" pitchFamily="34" charset="0"/>
              <a:buChar char="•"/>
            </a:pPr>
            <a:r>
              <a:rPr lang="en-US" sz="2000" dirty="0"/>
              <a:t>Some believe Lucid dreams are out of body experiences.(OBE)</a:t>
            </a:r>
          </a:p>
          <a:p>
            <a:pPr marL="342900" indent="-342900" algn="l">
              <a:buFont typeface="Arial" panose="020B0604020202020204" pitchFamily="34" charset="0"/>
              <a:buChar char="•"/>
            </a:pPr>
            <a:r>
              <a:rPr lang="en-US" sz="2000" dirty="0"/>
              <a:t>Many have reported entering different states of consciousness during near death experiences (NDE) (8,9).</a:t>
            </a:r>
          </a:p>
          <a:p>
            <a:pPr marL="342900" indent="-342900" algn="l">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BCEFAA9B-4EF5-9C31-2ABA-44FECC5AA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37" y="199513"/>
            <a:ext cx="2552700" cy="14097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7BD590E-F1BE-7E71-AC20-8659B8E71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01" y="227857"/>
            <a:ext cx="2028825" cy="140970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ED117EA5-6C0D-A593-3023-7DDC3CD22A0F}"/>
              </a:ext>
            </a:extLst>
          </p:cNvPr>
          <p:cNvSpPr txBox="1"/>
          <p:nvPr/>
        </p:nvSpPr>
        <p:spPr>
          <a:xfrm>
            <a:off x="6662057" y="2397967"/>
            <a:ext cx="4637314" cy="3970318"/>
          </a:xfrm>
          <a:prstGeom prst="rect">
            <a:avLst/>
          </a:prstGeom>
          <a:noFill/>
        </p:spPr>
        <p:txBody>
          <a:bodyPr wrap="square" rtlCol="0">
            <a:spAutoFit/>
          </a:bodyPr>
          <a:lstStyle/>
          <a:p>
            <a:pPr marL="342900" indent="-342900" algn="l">
              <a:buFont typeface="Arial" panose="020B0604020202020204" pitchFamily="34" charset="0"/>
              <a:buChar char="•"/>
            </a:pPr>
            <a:r>
              <a:rPr lang="en-US" sz="1800" dirty="0"/>
              <a:t>Still others claim they can leave their body at will in an astral form (OBE).(10)</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Many believe dream states are as real as waking states. Therefore, one should treat the dream states as defining reality on an equal footing with waking states.(11)</a:t>
            </a:r>
          </a:p>
          <a:p>
            <a:pPr marL="342900" indent="-342900" algn="l">
              <a:buFont typeface="Arial" panose="020B0604020202020204" pitchFamily="34" charset="0"/>
              <a:buChar char="•"/>
            </a:pPr>
            <a:endParaRPr lang="en-US" sz="1800" dirty="0"/>
          </a:p>
          <a:p>
            <a:pPr marL="342900" indent="-342900" algn="l">
              <a:buFont typeface="Arial" panose="020B0604020202020204" pitchFamily="34" charset="0"/>
              <a:buChar char="•"/>
            </a:pPr>
            <a:r>
              <a:rPr lang="en-US" sz="1800" dirty="0"/>
              <a:t>Using the positive affirmations such as: “I remember my dreams”. Or “I have lucid dreams”. As well as Chronicling your dreams, can bring about an awareness of the dream world into the awake world.(10)</a:t>
            </a:r>
          </a:p>
          <a:p>
            <a:endParaRPr lang="en-US" dirty="0"/>
          </a:p>
        </p:txBody>
      </p:sp>
      <p:sp>
        <p:nvSpPr>
          <p:cNvPr id="6" name="TextBox 5">
            <a:extLst>
              <a:ext uri="{FF2B5EF4-FFF2-40B4-BE49-F238E27FC236}">
                <a16:creationId xmlns:a16="http://schemas.microsoft.com/office/drawing/2014/main" id="{376B0646-2F07-DF4B-4BE6-E2731F502289}"/>
              </a:ext>
            </a:extLst>
          </p:cNvPr>
          <p:cNvSpPr txBox="1"/>
          <p:nvPr/>
        </p:nvSpPr>
        <p:spPr>
          <a:xfrm>
            <a:off x="1838130" y="1845094"/>
            <a:ext cx="2887329" cy="369332"/>
          </a:xfrm>
          <a:prstGeom prst="rect">
            <a:avLst/>
          </a:prstGeom>
          <a:noFill/>
        </p:spPr>
        <p:txBody>
          <a:bodyPr wrap="none" rtlCol="0">
            <a:spAutoFit/>
          </a:bodyPr>
          <a:lstStyle/>
          <a:p>
            <a:r>
              <a:rPr lang="en-US" sz="1800" dirty="0">
                <a:latin typeface="Script MT Bold" panose="03040602040607080904" pitchFamily="66" charset="0"/>
              </a:rPr>
              <a:t>OBE </a:t>
            </a:r>
            <a:r>
              <a:rPr lang="en-US" dirty="0">
                <a:latin typeface="Script MT Bold" panose="03040602040607080904" pitchFamily="66" charset="0"/>
              </a:rPr>
              <a:t>Out of  Body Experience</a:t>
            </a:r>
          </a:p>
        </p:txBody>
      </p:sp>
      <p:sp>
        <p:nvSpPr>
          <p:cNvPr id="8" name="TextBox 7">
            <a:extLst>
              <a:ext uri="{FF2B5EF4-FFF2-40B4-BE49-F238E27FC236}">
                <a16:creationId xmlns:a16="http://schemas.microsoft.com/office/drawing/2014/main" id="{6D4D2BF7-EC2B-88A8-2955-FC73312AAA6E}"/>
              </a:ext>
            </a:extLst>
          </p:cNvPr>
          <p:cNvSpPr txBox="1"/>
          <p:nvPr/>
        </p:nvSpPr>
        <p:spPr>
          <a:xfrm>
            <a:off x="7466541" y="1801475"/>
            <a:ext cx="2840393" cy="369332"/>
          </a:xfrm>
          <a:prstGeom prst="rect">
            <a:avLst/>
          </a:prstGeom>
          <a:noFill/>
        </p:spPr>
        <p:txBody>
          <a:bodyPr wrap="none" rtlCol="0">
            <a:spAutoFit/>
          </a:bodyPr>
          <a:lstStyle/>
          <a:p>
            <a:r>
              <a:rPr lang="en-US" sz="1800" dirty="0">
                <a:latin typeface="Script MT Bold" panose="03040602040607080904" pitchFamily="66" charset="0"/>
              </a:rPr>
              <a:t>NDE </a:t>
            </a:r>
            <a:r>
              <a:rPr lang="en-US" dirty="0">
                <a:latin typeface="Script MT Bold" panose="03040602040607080904" pitchFamily="66" charset="0"/>
              </a:rPr>
              <a:t>Near Death Experience</a:t>
            </a:r>
          </a:p>
        </p:txBody>
      </p:sp>
    </p:spTree>
    <p:extLst>
      <p:ext uri="{BB962C8B-B14F-4D97-AF65-F5344CB8AC3E}">
        <p14:creationId xmlns:p14="http://schemas.microsoft.com/office/powerpoint/2010/main" val="18465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p:cTn id="4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p:cTn id="6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70" dur="1000"/>
                                        <p:tgtEl>
                                          <p:spTgt spid="4">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anim calcmode="lin" valueType="num">
                                      <p:cBhvr>
                                        <p:cTn id="7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78" dur="1000"/>
                                        <p:tgtEl>
                                          <p:spTgt spid="4">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anim calcmode="lin" valueType="num">
                                      <p:cBhvr>
                                        <p:cTn id="8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8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8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34F90-774A-389F-1060-AE492DD2E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44D83-0CCB-596E-9FF8-128C598F24B2}"/>
              </a:ext>
            </a:extLst>
          </p:cNvPr>
          <p:cNvSpPr>
            <a:spLocks noGrp="1"/>
          </p:cNvSpPr>
          <p:nvPr>
            <p:ph type="ctrTitle"/>
          </p:nvPr>
        </p:nvSpPr>
        <p:spPr>
          <a:xfrm>
            <a:off x="1682963" y="421117"/>
            <a:ext cx="9144000" cy="1114210"/>
          </a:xfrm>
        </p:spPr>
        <p:txBody>
          <a:bodyPr/>
          <a:lstStyle/>
          <a:p>
            <a:r>
              <a:rPr lang="en-US" dirty="0"/>
              <a:t>Transition</a:t>
            </a:r>
          </a:p>
        </p:txBody>
      </p:sp>
      <p:sp>
        <p:nvSpPr>
          <p:cNvPr id="4" name="TextBox 3">
            <a:extLst>
              <a:ext uri="{FF2B5EF4-FFF2-40B4-BE49-F238E27FC236}">
                <a16:creationId xmlns:a16="http://schemas.microsoft.com/office/drawing/2014/main" id="{9A16FDCB-DC91-FC4B-22D9-E2A24813CE58}"/>
              </a:ext>
            </a:extLst>
          </p:cNvPr>
          <p:cNvSpPr txBox="1"/>
          <p:nvPr/>
        </p:nvSpPr>
        <p:spPr>
          <a:xfrm>
            <a:off x="851339" y="2227296"/>
            <a:ext cx="5144348"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t>Whether it be heaven, hell, nirvana, projection of your consciousness,  most people on the planet believe there is some kind of existence  after  transition (death).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Hindus, Christians, Moslems and Buddhists believe one can achieve states of enlightenment that enhance the transition between human life and the astral state.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Past lives are a common belief to many religions which supposes a transition from human life to the spirit body and then on to another human body.</a:t>
            </a:r>
          </a:p>
        </p:txBody>
      </p:sp>
      <p:pic>
        <p:nvPicPr>
          <p:cNvPr id="6" name="Picture 5">
            <a:extLst>
              <a:ext uri="{FF2B5EF4-FFF2-40B4-BE49-F238E27FC236}">
                <a16:creationId xmlns:a16="http://schemas.microsoft.com/office/drawing/2014/main" id="{BE0D4FF7-3BFC-FFFF-D860-C027E94EA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594" y="484701"/>
            <a:ext cx="1409700" cy="140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5BF83EE8-85DA-4C1B-CE39-EE1E08B50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3679" y="587399"/>
            <a:ext cx="2057400" cy="140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Arrow Connector 4">
            <a:extLst>
              <a:ext uri="{FF2B5EF4-FFF2-40B4-BE49-F238E27FC236}">
                <a16:creationId xmlns:a16="http://schemas.microsoft.com/office/drawing/2014/main" id="{77B8581C-EA8D-2091-3BFA-C4C251D55F59}"/>
              </a:ext>
            </a:extLst>
          </p:cNvPr>
          <p:cNvCxnSpPr>
            <a:cxnSpLocks/>
          </p:cNvCxnSpPr>
          <p:nvPr/>
        </p:nvCxnSpPr>
        <p:spPr>
          <a:xfrm>
            <a:off x="5780689" y="1855694"/>
            <a:ext cx="630621" cy="0"/>
          </a:xfrm>
          <a:prstGeom prst="straightConnector1">
            <a:avLst/>
          </a:prstGeom>
          <a:ln>
            <a:solidFill>
              <a:schemeClr val="tx1"/>
            </a:solidFill>
            <a:tailEnd type="triangle"/>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056FEE2-26B6-A4DA-8EE6-576EF9756F97}"/>
              </a:ext>
            </a:extLst>
          </p:cNvPr>
          <p:cNvSpPr txBox="1"/>
          <p:nvPr/>
        </p:nvSpPr>
        <p:spPr>
          <a:xfrm>
            <a:off x="4773839" y="1420220"/>
            <a:ext cx="3105337" cy="1107996"/>
          </a:xfrm>
          <a:prstGeom prst="rect">
            <a:avLst/>
          </a:prstGeom>
          <a:noFill/>
        </p:spPr>
        <p:txBody>
          <a:bodyPr wrap="none" rtlCol="0">
            <a:spAutoFit/>
          </a:bodyPr>
          <a:lstStyle/>
          <a:p>
            <a:r>
              <a:rPr lang="en-US" sz="2400" b="1" dirty="0"/>
              <a:t>Body</a:t>
            </a:r>
            <a:r>
              <a:rPr lang="en-US" sz="1800" dirty="0"/>
              <a:t>                     </a:t>
            </a:r>
            <a:r>
              <a:rPr lang="en-US" sz="2400" b="1" dirty="0"/>
              <a:t>Spirit       </a:t>
            </a:r>
          </a:p>
          <a:p>
            <a:r>
              <a:rPr lang="en-US" sz="2400" b="1" dirty="0"/>
              <a:t>Form                Energy</a:t>
            </a:r>
          </a:p>
          <a:p>
            <a:endParaRPr lang="en-US" dirty="0"/>
          </a:p>
        </p:txBody>
      </p:sp>
      <p:sp>
        <p:nvSpPr>
          <p:cNvPr id="3" name="TextBox 2">
            <a:extLst>
              <a:ext uri="{FF2B5EF4-FFF2-40B4-BE49-F238E27FC236}">
                <a16:creationId xmlns:a16="http://schemas.microsoft.com/office/drawing/2014/main" id="{4C2D1682-8955-0B30-0BF9-C5CBA7046C79}"/>
              </a:ext>
            </a:extLst>
          </p:cNvPr>
          <p:cNvSpPr txBox="1"/>
          <p:nvPr/>
        </p:nvSpPr>
        <p:spPr>
          <a:xfrm>
            <a:off x="6326507" y="2466565"/>
            <a:ext cx="5059201" cy="3970318"/>
          </a:xfrm>
          <a:prstGeom prst="rect">
            <a:avLst/>
          </a:prstGeom>
          <a:noFill/>
        </p:spPr>
        <p:txBody>
          <a:bodyPr wrap="square" rtlCol="0">
            <a:spAutoFit/>
          </a:bodyPr>
          <a:lstStyle/>
          <a:p>
            <a:pPr marL="285750" indent="-285750">
              <a:buFont typeface="Arial" panose="020B0604020202020204" pitchFamily="34" charset="0"/>
              <a:buChar char="•"/>
            </a:pPr>
            <a:r>
              <a:rPr lang="en-US" sz="2000" dirty="0"/>
              <a:t>If one believes </a:t>
            </a:r>
            <a:r>
              <a:rPr lang="en-US" sz="1800" dirty="0"/>
              <a:t>we are really electro / magnetic beings beyond time and space, then it’s a small jump to imagine our existence does not depend on the human form.</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However, do we have a conscious awareness of individuality in the astral form?</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Many of those who have had OBE (Out of Body) and, or NDE (Near Death experience) would argue that there is a dimension where you are not in the body but do have an awareness of your individuality. (8, 9, 10)</a:t>
            </a:r>
          </a:p>
          <a:p>
            <a:endParaRPr lang="en-US" dirty="0"/>
          </a:p>
        </p:txBody>
      </p:sp>
    </p:spTree>
    <p:extLst>
      <p:ext uri="{BB962C8B-B14F-4D97-AF65-F5344CB8AC3E}">
        <p14:creationId xmlns:p14="http://schemas.microsoft.com/office/powerpoint/2010/main" val="39434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ppt_w</p:attrName>
                                        </p:attrNameLst>
                                      </p:cBhvr>
                                      <p:tavLst>
                                        <p:tav tm="0" fmla="#ppt_w*sin(2.5*pi*$)">
                                          <p:val>
                                            <p:fltVal val="0"/>
                                          </p:val>
                                        </p:tav>
                                        <p:tav tm="100000">
                                          <p:val>
                                            <p:fltVal val="1"/>
                                          </p:val>
                                        </p:tav>
                                      </p:tavLst>
                                    </p:anim>
                                    <p:anim calcmode="lin" valueType="num">
                                      <p:cBhvr>
                                        <p:cTn id="3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fade">
                                      <p:cBhvr>
                                        <p:cTn id="56" dur="1000"/>
                                        <p:tgtEl>
                                          <p:spTgt spid="3">
                                            <p:txEl>
                                              <p:pRg st="4" end="4"/>
                                            </p:txEl>
                                          </p:spTgt>
                                        </p:tgtEl>
                                      </p:cBhvr>
                                    </p:animEffect>
                                    <p:anim calcmode="lin" valueType="num">
                                      <p:cBhvr>
                                        <p:cTn id="5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E2EB-2FA3-EB48-BDF5-BF444EDF90A1}"/>
              </a:ext>
            </a:extLst>
          </p:cNvPr>
          <p:cNvSpPr txBox="1">
            <a:spLocks/>
          </p:cNvSpPr>
          <p:nvPr/>
        </p:nvSpPr>
        <p:spPr>
          <a:xfrm>
            <a:off x="4043423" y="0"/>
            <a:ext cx="4105154" cy="8479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Samadhi</a:t>
            </a:r>
          </a:p>
        </p:txBody>
      </p:sp>
      <p:pic>
        <p:nvPicPr>
          <p:cNvPr id="3" name="Picture 2">
            <a:extLst>
              <a:ext uri="{FF2B5EF4-FFF2-40B4-BE49-F238E27FC236}">
                <a16:creationId xmlns:a16="http://schemas.microsoft.com/office/drawing/2014/main" id="{BEB24F59-312E-144B-AB38-8F0EA68B7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465" y="2547667"/>
            <a:ext cx="3686197" cy="3686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B17CD4EB-1B98-C940-83E9-56F1FDC4CAC8}"/>
              </a:ext>
            </a:extLst>
          </p:cNvPr>
          <p:cNvSpPr txBox="1"/>
          <p:nvPr/>
        </p:nvSpPr>
        <p:spPr>
          <a:xfrm>
            <a:off x="3534817" y="624136"/>
            <a:ext cx="5122366" cy="2308324"/>
          </a:xfrm>
          <a:prstGeom prst="rect">
            <a:avLst/>
          </a:prstGeom>
          <a:noFill/>
        </p:spPr>
        <p:txBody>
          <a:bodyPr wrap="square" rtlCol="0">
            <a:spAutoFit/>
          </a:bodyPr>
          <a:lstStyle/>
          <a:p>
            <a:pPr algn="ctr"/>
            <a:r>
              <a:rPr lang="en-US" sz="2400" b="1" dirty="0">
                <a:latin typeface="Freestyle Script" panose="030804020302050B0404" pitchFamily="66" charset="0"/>
              </a:rPr>
              <a:t>That Place </a:t>
            </a:r>
          </a:p>
          <a:p>
            <a:pPr algn="ctr"/>
            <a:r>
              <a:rPr lang="en-US" sz="2400" b="1" dirty="0">
                <a:latin typeface="Freestyle Script" panose="030804020302050B0404" pitchFamily="66" charset="0"/>
              </a:rPr>
              <a:t>Beyond Time and Space</a:t>
            </a:r>
          </a:p>
          <a:p>
            <a:pPr algn="ctr"/>
            <a:r>
              <a:rPr lang="en-US" sz="2400" b="1" dirty="0">
                <a:latin typeface="Freestyle Script" panose="030804020302050B0404" pitchFamily="66" charset="0"/>
              </a:rPr>
              <a:t>Beyond the Beyond</a:t>
            </a:r>
          </a:p>
          <a:p>
            <a:pPr algn="ctr"/>
            <a:r>
              <a:rPr lang="en-US" sz="2400" b="1" dirty="0">
                <a:latin typeface="Freestyle Script" panose="030804020302050B0404" pitchFamily="66" charset="0"/>
              </a:rPr>
              <a:t>A Place of Unconditioned Love</a:t>
            </a:r>
          </a:p>
          <a:p>
            <a:pPr algn="ctr"/>
            <a:r>
              <a:rPr lang="en-US" sz="2400" b="1" dirty="0">
                <a:latin typeface="Freestyle Script" panose="030804020302050B0404" pitchFamily="66" charset="0"/>
              </a:rPr>
              <a:t>And Bliss</a:t>
            </a:r>
            <a:br>
              <a:rPr lang="en-US" sz="2400" b="1" dirty="0">
                <a:latin typeface="Harlow Solid Italic" panose="04030604020F02020D02" pitchFamily="82" charset="0"/>
              </a:rPr>
            </a:br>
            <a:endParaRPr lang="en-US" sz="2400" b="1" dirty="0">
              <a:latin typeface="Harlow Solid Italic" panose="04030604020F02020D02" pitchFamily="82" charset="0"/>
            </a:endParaRPr>
          </a:p>
        </p:txBody>
      </p:sp>
    </p:spTree>
    <p:extLst>
      <p:ext uri="{BB962C8B-B14F-4D97-AF65-F5344CB8AC3E}">
        <p14:creationId xmlns:p14="http://schemas.microsoft.com/office/powerpoint/2010/main" val="18892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1)">
                                      <p:cBhvr>
                                        <p:cTn id="15" dur="2000"/>
                                        <p:tgtEl>
                                          <p:spTgt spid="4">
                                            <p:txEl>
                                              <p:pRg st="0" end="0"/>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heel(1)">
                                      <p:cBhvr>
                                        <p:cTn id="18" dur="2000"/>
                                        <p:tgtEl>
                                          <p:spTgt spid="4">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heel(1)">
                                      <p:cBhvr>
                                        <p:cTn id="21" dur="2000"/>
                                        <p:tgtEl>
                                          <p:spTgt spid="4">
                                            <p:txEl>
                                              <p:pRg st="2" end="2"/>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heel(1)">
                                      <p:cBhvr>
                                        <p:cTn id="24" dur="2000"/>
                                        <p:tgtEl>
                                          <p:spTgt spid="4">
                                            <p:txEl>
                                              <p:pRg st="3" end="3"/>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heel(1)">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F22D972-3C4C-1340-8EE6-4C5ADB5ED5C6}"/>
              </a:ext>
            </a:extLst>
          </p:cNvPr>
          <p:cNvSpPr txBox="1">
            <a:spLocks/>
          </p:cNvSpPr>
          <p:nvPr/>
        </p:nvSpPr>
        <p:spPr>
          <a:xfrm>
            <a:off x="491902" y="2008043"/>
            <a:ext cx="5399612" cy="3489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a:t>Sanskrit a state of intense concentration achieved through meditation. In Hindu yoga this is regarded as the final stage, at which union with the divine is reached (before or at death).</a:t>
            </a:r>
          </a:p>
          <a:p>
            <a:pPr marL="285750" indent="-285750"/>
            <a:r>
              <a:rPr lang="en-US" sz="2000" dirty="0"/>
              <a:t>the consciousness of the experiencing subject becomes one with the observing object. </a:t>
            </a:r>
          </a:p>
          <a:p>
            <a:pPr marL="285750" indent="-285750"/>
            <a:r>
              <a:rPr lang="en-US" sz="2000" dirty="0"/>
              <a:t>the highest state of mental concentration that people can achieve while still bound to the body and which unites the mind with the highest reality.</a:t>
            </a:r>
          </a:p>
          <a:p>
            <a:endParaRPr lang="en-US" sz="2000" dirty="0"/>
          </a:p>
        </p:txBody>
      </p:sp>
      <p:sp>
        <p:nvSpPr>
          <p:cNvPr id="3" name="Title 1">
            <a:extLst>
              <a:ext uri="{FF2B5EF4-FFF2-40B4-BE49-F238E27FC236}">
                <a16:creationId xmlns:a16="http://schemas.microsoft.com/office/drawing/2014/main" id="{2D33AE13-3FF4-2448-9D70-053F26B6A6D2}"/>
              </a:ext>
            </a:extLst>
          </p:cNvPr>
          <p:cNvSpPr txBox="1">
            <a:spLocks/>
          </p:cNvSpPr>
          <p:nvPr/>
        </p:nvSpPr>
        <p:spPr>
          <a:xfrm>
            <a:off x="4043423" y="266053"/>
            <a:ext cx="4105154" cy="84799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Samadhi</a:t>
            </a:r>
          </a:p>
        </p:txBody>
      </p:sp>
      <p:sp>
        <p:nvSpPr>
          <p:cNvPr id="4" name="TextBox 3">
            <a:extLst>
              <a:ext uri="{FF2B5EF4-FFF2-40B4-BE49-F238E27FC236}">
                <a16:creationId xmlns:a16="http://schemas.microsoft.com/office/drawing/2014/main" id="{DCFF2A7A-8AB6-D421-E688-EF2F17DF96F0}"/>
              </a:ext>
            </a:extLst>
          </p:cNvPr>
          <p:cNvSpPr txBox="1"/>
          <p:nvPr/>
        </p:nvSpPr>
        <p:spPr>
          <a:xfrm>
            <a:off x="6481823" y="2008043"/>
            <a:ext cx="4896091" cy="2554545"/>
          </a:xfrm>
          <a:prstGeom prst="rect">
            <a:avLst/>
          </a:prstGeom>
          <a:noFill/>
        </p:spPr>
        <p:txBody>
          <a:bodyPr wrap="square" rtlCol="0">
            <a:spAutoFit/>
          </a:bodyPr>
          <a:lstStyle/>
          <a:p>
            <a:r>
              <a:rPr lang="en-US" sz="2000" dirty="0"/>
              <a:t>There are stages of Samadhi (12) from:</a:t>
            </a:r>
          </a:p>
          <a:p>
            <a:endParaRPr lang="en-US" sz="2000" dirty="0"/>
          </a:p>
          <a:p>
            <a:pPr marL="457200" indent="-457200">
              <a:buFont typeface="Arial" panose="020B0604020202020204" pitchFamily="34" charset="0"/>
              <a:buChar char="•"/>
            </a:pPr>
            <a:r>
              <a:rPr lang="en-US" sz="2000" dirty="0"/>
              <a:t>	life style changes, </a:t>
            </a:r>
          </a:p>
          <a:p>
            <a:pPr marL="457200" indent="-457200">
              <a:buFont typeface="Arial" panose="020B0604020202020204" pitchFamily="34" charset="0"/>
              <a:buChar char="•"/>
            </a:pPr>
            <a:r>
              <a:rPr lang="en-US" sz="2000" dirty="0"/>
              <a:t>	to Yoga, </a:t>
            </a:r>
          </a:p>
          <a:p>
            <a:pPr marL="457200" indent="-457200">
              <a:buFont typeface="Arial" panose="020B0604020202020204" pitchFamily="34" charset="0"/>
              <a:buChar char="•"/>
            </a:pPr>
            <a:r>
              <a:rPr lang="en-US" sz="2000" dirty="0"/>
              <a:t>	to breath control, </a:t>
            </a:r>
          </a:p>
          <a:p>
            <a:pPr marL="457200" indent="-457200">
              <a:buFont typeface="Arial" panose="020B0604020202020204" pitchFamily="34" charset="0"/>
              <a:buChar char="•"/>
            </a:pPr>
            <a:r>
              <a:rPr lang="en-US" sz="2000" dirty="0"/>
              <a:t>	to withdrawal of senses, </a:t>
            </a:r>
          </a:p>
          <a:p>
            <a:pPr marL="457200" indent="-457200">
              <a:buFont typeface="Arial" panose="020B0604020202020204" pitchFamily="34" charset="0"/>
              <a:buChar char="•"/>
            </a:pPr>
            <a:r>
              <a:rPr lang="en-US" sz="2000" dirty="0"/>
              <a:t>	to meditation and </a:t>
            </a:r>
          </a:p>
          <a:p>
            <a:pPr marL="457200" indent="-457200">
              <a:buFont typeface="Arial" panose="020B0604020202020204" pitchFamily="34" charset="0"/>
              <a:buChar char="•"/>
            </a:pPr>
            <a:r>
              <a:rPr lang="en-US" sz="2000" dirty="0"/>
              <a:t>	finally to Bliss.</a:t>
            </a:r>
          </a:p>
        </p:txBody>
      </p:sp>
    </p:spTree>
    <p:extLst>
      <p:ext uri="{BB962C8B-B14F-4D97-AF65-F5344CB8AC3E}">
        <p14:creationId xmlns:p14="http://schemas.microsoft.com/office/powerpoint/2010/main" val="28660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1000"/>
                                        <p:tgtEl>
                                          <p:spTgt spid="4">
                                            <p:txEl>
                                              <p:pRg st="6" end="6"/>
                                            </p:txEl>
                                          </p:spTgt>
                                        </p:tgtEl>
                                      </p:cBhvr>
                                    </p:animEffect>
                                    <p:anim calcmode="lin" valueType="num">
                                      <p:cBhvr>
                                        <p:cTn id="6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Effect transition="in" filter="fade">
                                      <p:cBhvr>
                                        <p:cTn id="70" dur="1000"/>
                                        <p:tgtEl>
                                          <p:spTgt spid="4">
                                            <p:txEl>
                                              <p:pRg st="7" end="7"/>
                                            </p:txEl>
                                          </p:spTgt>
                                        </p:tgtEl>
                                      </p:cBhvr>
                                    </p:animEffect>
                                    <p:anim calcmode="lin" valueType="num">
                                      <p:cBhvr>
                                        <p:cTn id="7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048F2A-5E84-054D-A575-F990207E68CA}"/>
              </a:ext>
            </a:extLst>
          </p:cNvPr>
          <p:cNvSpPr txBox="1"/>
          <p:nvPr/>
        </p:nvSpPr>
        <p:spPr>
          <a:xfrm>
            <a:off x="6815368" y="1494862"/>
            <a:ext cx="5756774" cy="738664"/>
          </a:xfrm>
          <a:prstGeom prst="rect">
            <a:avLst/>
          </a:prstGeom>
          <a:noFill/>
        </p:spPr>
        <p:txBody>
          <a:bodyPr wrap="square" rtlCol="0">
            <a:spAutoFit/>
          </a:bodyPr>
          <a:lstStyle/>
          <a:p>
            <a:pPr algn="ctr"/>
            <a:r>
              <a:rPr lang="en-US" sz="2400" b="1" dirty="0">
                <a:latin typeface="Harlow Solid Italic" panose="04030604020F02020D02" pitchFamily="82" charset="0"/>
              </a:rPr>
              <a:t>thoughts are things</a:t>
            </a:r>
            <a:br>
              <a:rPr lang="en-US" sz="1800" dirty="0">
                <a:latin typeface="Harlow Solid Italic" panose="04030604020F02020D02" pitchFamily="82" charset="0"/>
              </a:rPr>
            </a:br>
            <a:endParaRPr lang="en-US" dirty="0">
              <a:latin typeface="Harlow Solid Italic" panose="04030604020F02020D02" pitchFamily="82" charset="0"/>
            </a:endParaRPr>
          </a:p>
        </p:txBody>
      </p:sp>
      <p:sp>
        <p:nvSpPr>
          <p:cNvPr id="6" name="Title 1">
            <a:extLst>
              <a:ext uri="{FF2B5EF4-FFF2-40B4-BE49-F238E27FC236}">
                <a16:creationId xmlns:a16="http://schemas.microsoft.com/office/drawing/2014/main" id="{2B5A3CF9-353B-34F2-7E17-6B1FEE334385}"/>
              </a:ext>
            </a:extLst>
          </p:cNvPr>
          <p:cNvSpPr txBox="1">
            <a:spLocks/>
          </p:cNvSpPr>
          <p:nvPr/>
        </p:nvSpPr>
        <p:spPr>
          <a:xfrm>
            <a:off x="8437861" y="279652"/>
            <a:ext cx="2511789" cy="140969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err="1">
                <a:highlight>
                  <a:srgbClr val="00FF00"/>
                </a:highlight>
                <a:latin typeface="Chiller" panose="04020404031007020602" pitchFamily="82" charset="0"/>
              </a:rPr>
              <a:t>Mahamudra</a:t>
            </a:r>
            <a:endParaRPr lang="en-US" sz="8000" b="1" dirty="0">
              <a:highlight>
                <a:srgbClr val="00FF00"/>
              </a:highlight>
              <a:latin typeface="Chiller" panose="04020404031007020602" pitchFamily="82" charset="0"/>
            </a:endParaRPr>
          </a:p>
        </p:txBody>
      </p:sp>
      <p:pic>
        <p:nvPicPr>
          <p:cNvPr id="10" name="Picture 9">
            <a:extLst>
              <a:ext uri="{FF2B5EF4-FFF2-40B4-BE49-F238E27FC236}">
                <a16:creationId xmlns:a16="http://schemas.microsoft.com/office/drawing/2014/main" id="{5E532B96-5AC9-B228-4D99-9EDB2CB33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095" y="2343141"/>
            <a:ext cx="4122142" cy="3005305"/>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51915D9C-7FB7-C105-4CCC-E105AF1433CF}"/>
              </a:ext>
            </a:extLst>
          </p:cNvPr>
          <p:cNvSpPr txBox="1"/>
          <p:nvPr/>
        </p:nvSpPr>
        <p:spPr>
          <a:xfrm>
            <a:off x="6997095" y="5618994"/>
            <a:ext cx="4458139" cy="707886"/>
          </a:xfrm>
          <a:prstGeom prst="rect">
            <a:avLst/>
          </a:prstGeom>
          <a:noFill/>
        </p:spPr>
        <p:txBody>
          <a:bodyPr wrap="square">
            <a:spAutoFit/>
          </a:bodyPr>
          <a:lstStyle/>
          <a:p>
            <a:pPr algn="ctr"/>
            <a:r>
              <a:rPr lang="en-US" sz="2000" b="1" kern="0" dirty="0">
                <a:effectLst/>
                <a:latin typeface="inherit"/>
                <a:ea typeface="Times New Roman" panose="02020603050405020304" pitchFamily="18" charset="0"/>
                <a:cs typeface="Times New Roman" panose="02020603050405020304" pitchFamily="18" charset="0"/>
              </a:rPr>
              <a:t>16th Gyalwa Karmapa</a:t>
            </a:r>
          </a:p>
          <a:p>
            <a:pPr algn="ctr"/>
            <a:r>
              <a:rPr lang="en-US" sz="2000" b="1" kern="0" dirty="0">
                <a:latin typeface="inherit"/>
                <a:cs typeface="Times New Roman" panose="02020603050405020304" pitchFamily="18" charset="0"/>
              </a:rPr>
              <a:t>Performing Blackhat ceremony</a:t>
            </a:r>
            <a:endParaRPr lang="en-US" sz="2000" b="1" dirty="0"/>
          </a:p>
        </p:txBody>
      </p:sp>
      <p:sp>
        <p:nvSpPr>
          <p:cNvPr id="14" name="TextBox 13">
            <a:extLst>
              <a:ext uri="{FF2B5EF4-FFF2-40B4-BE49-F238E27FC236}">
                <a16:creationId xmlns:a16="http://schemas.microsoft.com/office/drawing/2014/main" id="{AA1A0BAD-4E96-CB13-35EB-B6B4F6F3291B}"/>
              </a:ext>
            </a:extLst>
          </p:cNvPr>
          <p:cNvSpPr txBox="1"/>
          <p:nvPr/>
        </p:nvSpPr>
        <p:spPr>
          <a:xfrm>
            <a:off x="1041723" y="586224"/>
            <a:ext cx="6447098" cy="923330"/>
          </a:xfrm>
          <a:prstGeom prst="rect">
            <a:avLst/>
          </a:prstGeom>
          <a:noFill/>
        </p:spPr>
        <p:txBody>
          <a:bodyPr wrap="square">
            <a:spAutoFit/>
          </a:bodyPr>
          <a:lstStyle/>
          <a:p>
            <a:r>
              <a:rPr lang="en-US" b="0" i="0" dirty="0" err="1">
                <a:solidFill>
                  <a:srgbClr val="202122"/>
                </a:solidFill>
                <a:effectLst/>
                <a:latin typeface="Arial" panose="020B0604020202020204" pitchFamily="34" charset="0"/>
              </a:rPr>
              <a:t>Mahamudra</a:t>
            </a:r>
            <a:r>
              <a:rPr lang="en-US" b="0" i="0" dirty="0">
                <a:solidFill>
                  <a:srgbClr val="202122"/>
                </a:solidFill>
                <a:effectLst/>
                <a:latin typeface="Arial" panose="020B0604020202020204" pitchFamily="34" charset="0"/>
              </a:rPr>
              <a:t> literally means "great seal" or "great imprint" and refers to the fact that "all phenomena inevitably are stamped by the fact of </a:t>
            </a:r>
            <a:r>
              <a:rPr lang="en-US" b="0" i="0" u="none" strike="noStrike" dirty="0">
                <a:solidFill>
                  <a:srgbClr val="3366CC"/>
                </a:solidFill>
                <a:effectLst/>
                <a:latin typeface="Arial" panose="020B0604020202020204" pitchFamily="34" charset="0"/>
                <a:hlinkClick r:id="rId3" tooltip="Prajnaparamita"/>
              </a:rPr>
              <a:t>wisdom</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4" tooltip="Śūnyatā"/>
              </a:rPr>
              <a:t>emptiness</a:t>
            </a:r>
            <a:r>
              <a:rPr lang="en-US" b="0" i="0" dirty="0">
                <a:solidFill>
                  <a:srgbClr val="202122"/>
                </a:solidFill>
                <a:effectLst/>
                <a:latin typeface="Arial" panose="020B0604020202020204" pitchFamily="34" charset="0"/>
              </a:rPr>
              <a:t> inseparable“.</a:t>
            </a:r>
            <a:endParaRPr lang="en-US" dirty="0"/>
          </a:p>
        </p:txBody>
      </p:sp>
      <p:pic>
        <p:nvPicPr>
          <p:cNvPr id="2" name="Picture 1">
            <a:extLst>
              <a:ext uri="{FF2B5EF4-FFF2-40B4-BE49-F238E27FC236}">
                <a16:creationId xmlns:a16="http://schemas.microsoft.com/office/drawing/2014/main" id="{089009D3-0359-E6B5-14F6-C034B117A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448" y="2244335"/>
            <a:ext cx="3472279" cy="3425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80C2412A-BA49-E80C-3268-A889BCBAF67B}"/>
              </a:ext>
            </a:extLst>
          </p:cNvPr>
          <p:cNvSpPr txBox="1"/>
          <p:nvPr/>
        </p:nvSpPr>
        <p:spPr>
          <a:xfrm>
            <a:off x="1135572" y="5801395"/>
            <a:ext cx="3472279" cy="707886"/>
          </a:xfrm>
          <a:prstGeom prst="rect">
            <a:avLst/>
          </a:prstGeom>
          <a:noFill/>
        </p:spPr>
        <p:txBody>
          <a:bodyPr wrap="square">
            <a:spAutoFit/>
          </a:bodyPr>
          <a:lstStyle/>
          <a:p>
            <a:pPr algn="ctr"/>
            <a:r>
              <a:rPr lang="en-US" sz="2000" b="1" kern="0" dirty="0">
                <a:effectLst/>
                <a:latin typeface="inherit"/>
                <a:ea typeface="Times New Roman" panose="02020603050405020304" pitchFamily="18" charset="0"/>
                <a:cs typeface="Times New Roman" panose="02020603050405020304" pitchFamily="18" charset="0"/>
              </a:rPr>
              <a:t>16th Gyalwa Karmapa </a:t>
            </a:r>
          </a:p>
          <a:p>
            <a:pPr algn="ctr"/>
            <a:r>
              <a:rPr lang="en-US" sz="2000" b="1" kern="0" dirty="0">
                <a:effectLst/>
                <a:latin typeface="inherit"/>
                <a:ea typeface="Times New Roman" panose="02020603050405020304" pitchFamily="18" charset="0"/>
                <a:cs typeface="Times New Roman" panose="02020603050405020304" pitchFamily="18" charset="0"/>
              </a:rPr>
              <a:t>Rangjung </a:t>
            </a:r>
            <a:r>
              <a:rPr lang="en-US" sz="2000" b="1" kern="0" dirty="0" err="1">
                <a:effectLst/>
                <a:latin typeface="inherit"/>
                <a:ea typeface="Times New Roman" panose="02020603050405020304" pitchFamily="18" charset="0"/>
                <a:cs typeface="Times New Roman" panose="02020603050405020304" pitchFamily="18" charset="0"/>
              </a:rPr>
              <a:t>Rigpe</a:t>
            </a:r>
            <a:r>
              <a:rPr lang="en-US" sz="2000" b="1" kern="0" dirty="0">
                <a:effectLst/>
                <a:latin typeface="inherit"/>
                <a:ea typeface="Times New Roman" panose="02020603050405020304" pitchFamily="18" charset="0"/>
                <a:cs typeface="Times New Roman" panose="02020603050405020304" pitchFamily="18" charset="0"/>
              </a:rPr>
              <a:t> Dorje</a:t>
            </a:r>
            <a:endParaRPr lang="en-US" sz="2000" b="1" dirty="0"/>
          </a:p>
        </p:txBody>
      </p:sp>
    </p:spTree>
    <p:extLst>
      <p:ext uri="{BB962C8B-B14F-4D97-AF65-F5344CB8AC3E}">
        <p14:creationId xmlns:p14="http://schemas.microsoft.com/office/powerpoint/2010/main" val="24910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 calcmode="lin" valueType="num">
                                      <p:cBhvr>
                                        <p:cTn id="29" dur="1000" fill="hold"/>
                                        <p:tgtEl>
                                          <p:spTgt spid="3"/>
                                        </p:tgtEl>
                                        <p:attrNameLst>
                                          <p:attrName>style.rotation</p:attrName>
                                        </p:attrNameLst>
                                      </p:cBhvr>
                                      <p:tavLst>
                                        <p:tav tm="0">
                                          <p:val>
                                            <p:fltVal val="90"/>
                                          </p:val>
                                        </p:tav>
                                        <p:tav tm="100000">
                                          <p:val>
                                            <p:fltVal val="0"/>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5A3CF9-353B-34F2-7E17-6B1FEE334385}"/>
              </a:ext>
            </a:extLst>
          </p:cNvPr>
          <p:cNvSpPr txBox="1">
            <a:spLocks/>
          </p:cNvSpPr>
          <p:nvPr/>
        </p:nvSpPr>
        <p:spPr>
          <a:xfrm>
            <a:off x="1240378" y="68197"/>
            <a:ext cx="2511789" cy="1409699"/>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err="1">
                <a:highlight>
                  <a:srgbClr val="00FF00"/>
                </a:highlight>
                <a:latin typeface="Chiller" panose="04020404031007020602" pitchFamily="82" charset="0"/>
              </a:rPr>
              <a:t>Mahamudra</a:t>
            </a:r>
            <a:endParaRPr lang="en-US" sz="8000" b="1" dirty="0">
              <a:highlight>
                <a:srgbClr val="00FF00"/>
              </a:highlight>
              <a:latin typeface="Chiller" panose="04020404031007020602" pitchFamily="82" charset="0"/>
            </a:endParaRPr>
          </a:p>
        </p:txBody>
      </p:sp>
      <p:sp>
        <p:nvSpPr>
          <p:cNvPr id="8" name="TextBox 7">
            <a:extLst>
              <a:ext uri="{FF2B5EF4-FFF2-40B4-BE49-F238E27FC236}">
                <a16:creationId xmlns:a16="http://schemas.microsoft.com/office/drawing/2014/main" id="{3C57ED94-ABC4-1C4A-6C2C-CB0462A10880}"/>
              </a:ext>
            </a:extLst>
          </p:cNvPr>
          <p:cNvSpPr txBox="1"/>
          <p:nvPr/>
        </p:nvSpPr>
        <p:spPr>
          <a:xfrm>
            <a:off x="765900" y="1178139"/>
            <a:ext cx="5843243" cy="5876930"/>
          </a:xfrm>
          <a:prstGeom prst="rect">
            <a:avLst/>
          </a:prstGeom>
          <a:noFill/>
        </p:spPr>
        <p:txBody>
          <a:bodyPr wrap="square">
            <a:spAutoFit/>
          </a:bodyPr>
          <a:lstStyle/>
          <a:p>
            <a:pPr>
              <a:lnSpc>
                <a:spcPct val="107000"/>
              </a:lnSpc>
            </a:pPr>
            <a:r>
              <a:rPr lang="en-US" sz="1600" kern="0" dirty="0">
                <a:latin typeface="Arial" panose="020B0604020202020204" pitchFamily="34" charset="0"/>
                <a:ea typeface="Times New Roman" panose="02020603050405020304" pitchFamily="18" charset="0"/>
                <a:cs typeface="Arial" panose="020B0604020202020204" pitchFamily="34" charset="0"/>
              </a:rPr>
              <a:t>For Yogis Going to the Heart</a:t>
            </a:r>
          </a:p>
          <a:p>
            <a:pPr>
              <a:lnSpc>
                <a:spcPct val="107000"/>
              </a:lnSpc>
            </a:pPr>
            <a:endParaRPr lang="en-US" sz="1600" kern="1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r>
              <a:rPr lang="en-US" sz="1600" kern="0" dirty="0">
                <a:latin typeface="Arial" panose="020B0604020202020204" pitchFamily="34" charset="0"/>
                <a:ea typeface="Times New Roman" panose="02020603050405020304" pitchFamily="18" charset="0"/>
                <a:cs typeface="Arial" panose="020B0604020202020204" pitchFamily="34" charset="0"/>
              </a:rPr>
              <a:t>Manifestation and sound arise from the subtle mental imprints created from thoughts. As a picture in water disappears of its own accord, so false appearances automatically fade away when their lack of reality is understood. Beyond essential reality there is nothing – Such is the insight of the </a:t>
            </a:r>
            <a:r>
              <a:rPr lang="en-US" sz="1600" kern="0" dirty="0" err="1">
                <a:latin typeface="Arial" panose="020B0604020202020204" pitchFamily="34" charset="0"/>
                <a:ea typeface="Times New Roman" panose="02020603050405020304" pitchFamily="18" charset="0"/>
                <a:cs typeface="Arial" panose="020B0604020202020204" pitchFamily="34" charset="0"/>
              </a:rPr>
              <a:t>Mahamudra</a:t>
            </a:r>
            <a:r>
              <a:rPr lang="en-US" sz="1600" kern="0" dirty="0">
                <a:latin typeface="Arial" panose="020B0604020202020204" pitchFamily="34" charset="0"/>
                <a:ea typeface="Times New Roman" panose="02020603050405020304" pitchFamily="18" charset="0"/>
                <a:cs typeface="Arial" panose="020B0604020202020204" pitchFamily="34" charset="0"/>
              </a:rPr>
              <a:t>.</a:t>
            </a:r>
            <a:endParaRPr lang="en-US" sz="1600" kern="1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mj-lt"/>
              <a:buAutoNum type="arabicPeriod"/>
            </a:pPr>
            <a:endParaRPr lang="en-US" sz="1600" kern="0"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7000"/>
              </a:lnSpc>
              <a:buFont typeface="+mj-lt"/>
              <a:buAutoNum type="arabicPeriod"/>
            </a:pPr>
            <a:r>
              <a:rPr lang="en-US" sz="1600" kern="0" dirty="0">
                <a:latin typeface="Arial" panose="020B0604020202020204" pitchFamily="34" charset="0"/>
                <a:ea typeface="Times New Roman" panose="02020603050405020304" pitchFamily="18" charset="0"/>
                <a:cs typeface="Arial" panose="020B0604020202020204" pitchFamily="34" charset="0"/>
              </a:rPr>
              <a:t>When the door of the mind, through which appearances are created, remains unobstructed, </a:t>
            </a:r>
            <a:r>
              <a:rPr lang="en-US" sz="1600" kern="0" dirty="0" err="1">
                <a:latin typeface="Arial" panose="020B0604020202020204" pitchFamily="34" charset="0"/>
                <a:ea typeface="Times New Roman" panose="02020603050405020304" pitchFamily="18" charset="0"/>
                <a:cs typeface="Arial" panose="020B0604020202020204" pitchFamily="34" charset="0"/>
              </a:rPr>
              <a:t>unwarped</a:t>
            </a:r>
            <a:r>
              <a:rPr lang="en-US" sz="1600" kern="0" dirty="0">
                <a:latin typeface="Arial" panose="020B0604020202020204" pitchFamily="34" charset="0"/>
                <a:ea typeface="Times New Roman" panose="02020603050405020304" pitchFamily="18" charset="0"/>
                <a:cs typeface="Arial" panose="020B0604020202020204" pitchFamily="34" charset="0"/>
              </a:rPr>
              <a:t> by concepts, then there is no solid reality, just bright light, and we let everything that appears just arrive naturally. Such a practice is the meditation of </a:t>
            </a:r>
            <a:r>
              <a:rPr lang="en-US" sz="1600" kern="0" dirty="0" err="1">
                <a:latin typeface="Arial" panose="020B0604020202020204" pitchFamily="34" charset="0"/>
                <a:ea typeface="Times New Roman" panose="02020603050405020304" pitchFamily="18" charset="0"/>
                <a:cs typeface="Arial" panose="020B0604020202020204" pitchFamily="34" charset="0"/>
              </a:rPr>
              <a:t>Mahamudra</a:t>
            </a:r>
            <a:r>
              <a:rPr lang="en-US" sz="1600" kern="0" dirty="0">
                <a:latin typeface="Arial" panose="020B0604020202020204" pitchFamily="34" charset="0"/>
                <a:ea typeface="Times New Roman" panose="02020603050405020304" pitchFamily="18" charset="0"/>
                <a:cs typeface="Arial" panose="020B0604020202020204" pitchFamily="34" charset="0"/>
              </a:rPr>
              <a:t>.</a:t>
            </a:r>
          </a:p>
          <a:p>
            <a:pPr marL="342900" marR="0" indent="-342900">
              <a:lnSpc>
                <a:spcPct val="107000"/>
              </a:lnSpc>
              <a:spcBef>
                <a:spcPts val="0"/>
              </a:spcBef>
              <a:spcAft>
                <a:spcPts val="0"/>
              </a:spcAft>
              <a:buFont typeface="+mj-lt"/>
              <a:buAutoNum type="arabicPeriod"/>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342900" marR="0" indent="-342900">
              <a:lnSpc>
                <a:spcPct val="107000"/>
              </a:lnSpc>
              <a:spcBef>
                <a:spcPts val="0"/>
              </a:spcBef>
              <a:spcAft>
                <a:spcPts val="0"/>
              </a:spcAft>
              <a:buFont typeface="+mj-lt"/>
              <a:buAutoNum type="arabicPeriod"/>
            </a:pPr>
            <a:r>
              <a:rPr lang="en-US" sz="1600" kern="0" dirty="0">
                <a:effectLst/>
                <a:latin typeface="Arial" panose="020B0604020202020204" pitchFamily="34" charset="0"/>
                <a:ea typeface="Times New Roman" panose="02020603050405020304" pitchFamily="18" charset="0"/>
                <a:cs typeface="Arial" panose="020B0604020202020204" pitchFamily="34" charset="0"/>
              </a:rPr>
              <a:t>Illusory appearances are born of the belief in a reality. Relying on a constant understanding of their non-reality, we dwell at rest in original spontaneous nature and the space where there is nothing to accomplish is thus reached effortlessly. Such is the practice of </a:t>
            </a:r>
            <a:r>
              <a:rPr lang="en-US" sz="1600" kern="0" dirty="0" err="1">
                <a:effectLst/>
                <a:latin typeface="Arial" panose="020B0604020202020204" pitchFamily="34" charset="0"/>
                <a:ea typeface="Times New Roman" panose="02020603050405020304" pitchFamily="18" charset="0"/>
                <a:cs typeface="Arial" panose="020B0604020202020204" pitchFamily="34" charset="0"/>
              </a:rPr>
              <a:t>Mahamudra</a:t>
            </a:r>
            <a:r>
              <a:rPr lang="en-US" sz="1600" kern="0" dirty="0">
                <a:effectLst/>
                <a:latin typeface="Arial" panose="020B0604020202020204" pitchFamily="34" charset="0"/>
                <a:ea typeface="Times New Roman" panose="02020603050405020304" pitchFamily="18" charset="0"/>
                <a:cs typeface="Arial" panose="020B0604020202020204" pitchFamily="34" charset="0"/>
              </a:rPr>
              <a:t>. </a:t>
            </a:r>
          </a:p>
          <a:p>
            <a:pPr marL="0" marR="0">
              <a:lnSpc>
                <a:spcPct val="107000"/>
              </a:lnSpc>
              <a:spcBef>
                <a:spcPts val="0"/>
              </a:spcBef>
              <a:spcAft>
                <a:spcPts val="0"/>
              </a:spcAft>
            </a:pPr>
            <a:endParaRPr lang="en-US" sz="1600" kern="0" dirty="0">
              <a:latin typeface="inheri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A464F7E7-93D4-C21C-CF76-A4F777D81E55}"/>
              </a:ext>
            </a:extLst>
          </p:cNvPr>
          <p:cNvSpPr txBox="1"/>
          <p:nvPr/>
        </p:nvSpPr>
        <p:spPr>
          <a:xfrm>
            <a:off x="3989406" y="334101"/>
            <a:ext cx="7244883" cy="646331"/>
          </a:xfrm>
          <a:prstGeom prst="rect">
            <a:avLst/>
          </a:prstGeom>
          <a:noFill/>
        </p:spPr>
        <p:txBody>
          <a:bodyPr wrap="square">
            <a:spAutoFit/>
          </a:bodyPr>
          <a:lstStyle/>
          <a:p>
            <a:r>
              <a:rPr lang="en-US" b="1" i="0" dirty="0" err="1">
                <a:solidFill>
                  <a:srgbClr val="202122"/>
                </a:solidFill>
                <a:effectLst/>
                <a:latin typeface="Arial" panose="020B0604020202020204" pitchFamily="34" charset="0"/>
              </a:rPr>
              <a:t>Jamgön</a:t>
            </a:r>
            <a:r>
              <a:rPr lang="en-US" b="1" i="0" dirty="0">
                <a:solidFill>
                  <a:srgbClr val="202122"/>
                </a:solidFill>
                <a:effectLst/>
                <a:latin typeface="Arial" panose="020B0604020202020204" pitchFamily="34" charset="0"/>
              </a:rPr>
              <a:t> </a:t>
            </a:r>
            <a:r>
              <a:rPr lang="en-US" b="1" i="0" dirty="0" err="1">
                <a:solidFill>
                  <a:srgbClr val="202122"/>
                </a:solidFill>
                <a:effectLst/>
                <a:latin typeface="Arial" panose="020B0604020202020204" pitchFamily="34" charset="0"/>
              </a:rPr>
              <a:t>Kongtrül</a:t>
            </a:r>
            <a:r>
              <a:rPr lang="en-US" b="1" i="0" dirty="0">
                <a:solidFill>
                  <a:srgbClr val="202122"/>
                </a:solidFill>
                <a:effectLst/>
                <a:latin typeface="Arial" panose="020B0604020202020204" pitchFamily="34" charset="0"/>
              </a:rPr>
              <a:t> the Great</a:t>
            </a:r>
            <a:r>
              <a:rPr lang="en-US" b="0" i="0" dirty="0">
                <a:solidFill>
                  <a:srgbClr val="202122"/>
                </a:solidFill>
                <a:effectLst/>
                <a:latin typeface="Arial" panose="020B0604020202020204" pitchFamily="34" charset="0"/>
              </a:rPr>
              <a:t> Tibetan </a:t>
            </a:r>
            <a:r>
              <a:rPr lang="en-US" b="0" i="0" u="none" strike="noStrike" dirty="0">
                <a:solidFill>
                  <a:srgbClr val="3366CC"/>
                </a:solidFill>
                <a:effectLst/>
                <a:latin typeface="Arial" panose="020B0604020202020204" pitchFamily="34" charset="0"/>
                <a:hlinkClick r:id="rId2" tooltip="Rimé movement"/>
              </a:rPr>
              <a:t>nonsectarian</a:t>
            </a:r>
            <a:r>
              <a:rPr lang="en-US" b="0" i="0" dirty="0">
                <a:solidFill>
                  <a:srgbClr val="202122"/>
                </a:solidFill>
                <a:effectLst/>
                <a:latin typeface="Arial" panose="020B0604020202020204" pitchFamily="34" charset="0"/>
              </a:rPr>
              <a:t> (Rime) scholar, characterizes </a:t>
            </a:r>
            <a:r>
              <a:rPr lang="en-US" b="0" i="0" dirty="0" err="1">
                <a:solidFill>
                  <a:srgbClr val="202122"/>
                </a:solidFill>
                <a:effectLst/>
                <a:latin typeface="Arial" panose="020B0604020202020204" pitchFamily="34" charset="0"/>
              </a:rPr>
              <a:t>mahāmudrā</a:t>
            </a:r>
            <a:r>
              <a:rPr lang="en-US" b="0" i="0" dirty="0">
                <a:solidFill>
                  <a:srgbClr val="202122"/>
                </a:solidFill>
                <a:effectLst/>
                <a:latin typeface="Arial" panose="020B0604020202020204" pitchFamily="34" charset="0"/>
              </a:rPr>
              <a:t> as the path to realizing the "mind as it is“.</a:t>
            </a:r>
            <a:endParaRPr lang="en-US" dirty="0"/>
          </a:p>
        </p:txBody>
      </p:sp>
      <p:sp>
        <p:nvSpPr>
          <p:cNvPr id="2" name="TextBox 1">
            <a:extLst>
              <a:ext uri="{FF2B5EF4-FFF2-40B4-BE49-F238E27FC236}">
                <a16:creationId xmlns:a16="http://schemas.microsoft.com/office/drawing/2014/main" id="{430767F2-7E8F-607C-0684-F344AB97C07F}"/>
              </a:ext>
            </a:extLst>
          </p:cNvPr>
          <p:cNvSpPr txBox="1"/>
          <p:nvPr/>
        </p:nvSpPr>
        <p:spPr>
          <a:xfrm>
            <a:off x="7014258" y="1250066"/>
            <a:ext cx="4456253" cy="2707857"/>
          </a:xfrm>
          <a:prstGeom prst="rect">
            <a:avLst/>
          </a:prstGeom>
          <a:noFill/>
        </p:spPr>
        <p:txBody>
          <a:bodyPr wrap="square" rtlCol="0">
            <a:spAutoFit/>
          </a:bodyPr>
          <a:lstStyle/>
          <a:p>
            <a:pPr marL="0" marR="0">
              <a:lnSpc>
                <a:spcPct val="107000"/>
              </a:lnSpc>
              <a:spcBef>
                <a:spcPts val="0"/>
              </a:spcBef>
              <a:spcAft>
                <a:spcPts val="0"/>
              </a:spcAft>
            </a:pPr>
            <a:r>
              <a:rPr lang="en-US" sz="1600" kern="0" dirty="0">
                <a:effectLst/>
                <a:latin typeface="Arial" panose="020B0604020202020204" pitchFamily="34" charset="0"/>
                <a:ea typeface="Times New Roman" panose="02020603050405020304" pitchFamily="18" charset="0"/>
                <a:cs typeface="Arial" panose="020B0604020202020204" pitchFamily="34" charset="0"/>
              </a:rPr>
              <a:t>These three points are the treasure of my heart. Since the yogis who go to the heart of everything are like my own heart, for them I have pronounced these heart-felt words, which cannot be communicated to others.</a:t>
            </a:r>
          </a:p>
          <a:p>
            <a:pPr marL="0" marR="0">
              <a:lnSpc>
                <a:spcPct val="107000"/>
              </a:lnSpc>
              <a:spcBef>
                <a:spcPts val="0"/>
              </a:spcBef>
              <a:spcAft>
                <a:spcPts val="0"/>
              </a:spcAft>
            </a:pP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kern="0" dirty="0">
                <a:effectLst/>
                <a:latin typeface="Arial" panose="020B0604020202020204" pitchFamily="34" charset="0"/>
                <a:ea typeface="Times New Roman" panose="02020603050405020304" pitchFamily="18" charset="0"/>
                <a:cs typeface="Arial" panose="020B0604020202020204" pitchFamily="34" charset="0"/>
              </a:rPr>
              <a:t>16th Gyalwa Karmapa Rangjung </a:t>
            </a:r>
            <a:r>
              <a:rPr lang="en-US" sz="1600" kern="0" dirty="0" err="1">
                <a:effectLst/>
                <a:latin typeface="Arial" panose="020B0604020202020204" pitchFamily="34" charset="0"/>
                <a:ea typeface="Times New Roman" panose="02020603050405020304" pitchFamily="18" charset="0"/>
                <a:cs typeface="Arial" panose="020B0604020202020204" pitchFamily="34" charset="0"/>
              </a:rPr>
              <a:t>Rigpe</a:t>
            </a:r>
            <a:r>
              <a:rPr lang="en-US" sz="1600" kern="0" dirty="0">
                <a:effectLst/>
                <a:latin typeface="Arial" panose="020B0604020202020204" pitchFamily="34" charset="0"/>
                <a:ea typeface="Times New Roman" panose="02020603050405020304" pitchFamily="18" charset="0"/>
                <a:cs typeface="Arial" panose="020B0604020202020204" pitchFamily="34" charset="0"/>
              </a:rPr>
              <a:t> Dorje (1924-1981)</a:t>
            </a:r>
            <a:endParaRPr lang="en-US" sz="16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375"/>
              </a:spcAft>
            </a:pPr>
            <a:r>
              <a:rPr lang="en-US" sz="1600" kern="0" dirty="0">
                <a:effectLst/>
                <a:latin typeface="Arial" panose="020B0604020202020204" pitchFamily="34" charset="0"/>
                <a:ea typeface="Times New Roman" panose="02020603050405020304" pitchFamily="18" charset="0"/>
                <a:cs typeface="Arial" panose="020B0604020202020204" pitchFamily="34" charset="0"/>
              </a:rPr>
              <a:t>The Heart of </a:t>
            </a:r>
            <a:r>
              <a:rPr lang="en-US" sz="1600" kern="0" dirty="0" err="1">
                <a:effectLst/>
                <a:latin typeface="Arial" panose="020B0604020202020204" pitchFamily="34" charset="0"/>
                <a:ea typeface="Times New Roman" panose="02020603050405020304" pitchFamily="18" charset="0"/>
                <a:cs typeface="Arial" panose="020B0604020202020204" pitchFamily="34" charset="0"/>
              </a:rPr>
              <a:t>Mahamudra</a:t>
            </a:r>
            <a:r>
              <a:rPr lang="en-US" sz="1600" kern="0" dirty="0">
                <a:effectLst/>
                <a:latin typeface="Arial" panose="020B0604020202020204" pitchFamily="34" charset="0"/>
                <a:ea typeface="Times New Roman" panose="02020603050405020304" pitchFamily="18" charset="0"/>
                <a:cs typeface="Arial" panose="020B0604020202020204" pitchFamily="34" charset="0"/>
              </a:rPr>
              <a:t>: A Song of the 16th Gyalwa Karmapa</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28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1000"/>
                                        <p:tgtEl>
                                          <p:spTgt spid="2">
                                            <p:txEl>
                                              <p:pRg st="0" end="0"/>
                                            </p:txEl>
                                          </p:spTgt>
                                        </p:tgtEl>
                                      </p:cBhvr>
                                    </p:animEffect>
                                    <p:anim calcmode="lin" valueType="num">
                                      <p:cBhvr>
                                        <p:cTn id="3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fade">
                                      <p:cBhvr>
                                        <p:cTn id="42" dur="1000"/>
                                        <p:tgtEl>
                                          <p:spTgt spid="2">
                                            <p:txEl>
                                              <p:pRg st="2" end="2"/>
                                            </p:txEl>
                                          </p:spTgt>
                                        </p:tgtEl>
                                      </p:cBhvr>
                                    </p:animEffect>
                                    <p:anim calcmode="lin" valueType="num">
                                      <p:cBhvr>
                                        <p:cTn id="4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fade">
                                      <p:cBhvr>
                                        <p:cTn id="47" dur="1000"/>
                                        <p:tgtEl>
                                          <p:spTgt spid="2">
                                            <p:txEl>
                                              <p:pRg st="3" end="3"/>
                                            </p:txEl>
                                          </p:spTgt>
                                        </p:tgtEl>
                                      </p:cBhvr>
                                    </p:animEffect>
                                    <p:anim calcmode="lin" valueType="num">
                                      <p:cBhvr>
                                        <p:cTn id="4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CD423A-705B-4145-A090-8FCC7E7AC943}"/>
              </a:ext>
            </a:extLst>
          </p:cNvPr>
          <p:cNvSpPr/>
          <p:nvPr/>
        </p:nvSpPr>
        <p:spPr>
          <a:xfrm>
            <a:off x="0" y="238432"/>
            <a:ext cx="12192000" cy="646331"/>
          </a:xfrm>
          <a:prstGeom prst="rect">
            <a:avLst/>
          </a:prstGeom>
        </p:spPr>
        <p:txBody>
          <a:bodyPr wrap="square">
            <a:spAutoFit/>
          </a:bodyPr>
          <a:lstStyle/>
          <a:p>
            <a:pPr algn="ctr"/>
            <a:r>
              <a:rPr lang="en-US" sz="3600" b="1" dirty="0"/>
              <a:t>Conclusion</a:t>
            </a:r>
          </a:p>
        </p:txBody>
      </p:sp>
      <p:pic>
        <p:nvPicPr>
          <p:cNvPr id="3" name="Picture 2">
            <a:extLst>
              <a:ext uri="{FF2B5EF4-FFF2-40B4-BE49-F238E27FC236}">
                <a16:creationId xmlns:a16="http://schemas.microsoft.com/office/drawing/2014/main" id="{8D599E86-B5F0-D540-AA69-FD1E3FB6B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697" y="1178805"/>
            <a:ext cx="4754607" cy="4754607"/>
          </a:xfrm>
          <a:prstGeom prst="rect">
            <a:avLst/>
          </a:prstGeom>
          <a:ln>
            <a:noFill/>
          </a:ln>
          <a:effectLst>
            <a:softEdge rad="112500"/>
          </a:effectLst>
        </p:spPr>
      </p:pic>
    </p:spTree>
    <p:extLst>
      <p:ext uri="{BB962C8B-B14F-4D97-AF65-F5344CB8AC3E}">
        <p14:creationId xmlns:p14="http://schemas.microsoft.com/office/powerpoint/2010/main" val="11466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1800" decel="100000" fill="hold"/>
                                        <p:tgtEl>
                                          <p:spTgt spid="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72A715-9EAC-E649-8E2C-8285196520C1}"/>
              </a:ext>
            </a:extLst>
          </p:cNvPr>
          <p:cNvSpPr txBox="1"/>
          <p:nvPr/>
        </p:nvSpPr>
        <p:spPr>
          <a:xfrm>
            <a:off x="4967468" y="972894"/>
            <a:ext cx="2257063" cy="1046440"/>
          </a:xfrm>
          <a:prstGeom prst="rect">
            <a:avLst/>
          </a:prstGeom>
          <a:noFill/>
        </p:spPr>
        <p:txBody>
          <a:bodyPr wrap="square" rtlCol="0">
            <a:spAutoFit/>
          </a:bodyPr>
          <a:lstStyle/>
          <a:p>
            <a:pPr algn="ctr"/>
            <a:r>
              <a:rPr lang="en-US" sz="4400" b="1" dirty="0"/>
              <a:t>Forward</a:t>
            </a:r>
            <a:r>
              <a:rPr lang="en-US" dirty="0"/>
              <a:t> </a:t>
            </a:r>
          </a:p>
          <a:p>
            <a:endParaRPr lang="en-US" dirty="0"/>
          </a:p>
        </p:txBody>
      </p:sp>
      <p:sp>
        <p:nvSpPr>
          <p:cNvPr id="5" name="Subtitle 5">
            <a:extLst>
              <a:ext uri="{FF2B5EF4-FFF2-40B4-BE49-F238E27FC236}">
                <a16:creationId xmlns:a16="http://schemas.microsoft.com/office/drawing/2014/main" id="{D54E40EE-90BE-7A47-8069-012D1BC4BAA5}"/>
              </a:ext>
            </a:extLst>
          </p:cNvPr>
          <p:cNvSpPr txBox="1">
            <a:spLocks/>
          </p:cNvSpPr>
          <p:nvPr/>
        </p:nvSpPr>
        <p:spPr>
          <a:xfrm>
            <a:off x="625033" y="1918186"/>
            <a:ext cx="5181600" cy="437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1800" dirty="0">
                <a:latin typeface="Arial" panose="020B0604020202020204" pitchFamily="34" charset="0"/>
              </a:rPr>
              <a:t>The following Power Point is based on personal experience, research, and speculation. </a:t>
            </a:r>
          </a:p>
          <a:p>
            <a:pPr>
              <a:lnSpc>
                <a:spcPct val="150000"/>
              </a:lnSpc>
            </a:pPr>
            <a:r>
              <a:rPr lang="en-US" sz="1800" dirty="0">
                <a:latin typeface="Arial" panose="020B0604020202020204" pitchFamily="34" charset="0"/>
              </a:rPr>
              <a:t>Are the conclusions, facts, and theories likely to be modified or changed? </a:t>
            </a:r>
          </a:p>
          <a:p>
            <a:pPr>
              <a:lnSpc>
                <a:spcPct val="150000"/>
              </a:lnSpc>
            </a:pPr>
            <a:r>
              <a:rPr lang="en-US" sz="1800" dirty="0">
                <a:latin typeface="Arial" panose="020B0604020202020204" pitchFamily="34" charset="0"/>
              </a:rPr>
              <a:t>Yes. In fact some will likely be found untrue.</a:t>
            </a:r>
          </a:p>
          <a:p>
            <a:pPr>
              <a:lnSpc>
                <a:spcPct val="150000"/>
              </a:lnSpc>
            </a:pPr>
            <a:r>
              <a:rPr lang="en-US" sz="1800" dirty="0">
                <a:latin typeface="Arial" panose="020B0604020202020204" pitchFamily="34" charset="0"/>
              </a:rPr>
              <a:t>However, in this </a:t>
            </a:r>
            <a:r>
              <a:rPr lang="en-US" sz="1800" b="1" u="sng" dirty="0">
                <a:latin typeface="Arial" panose="020B0604020202020204" pitchFamily="34" charset="0"/>
              </a:rPr>
              <a:t>NOW</a:t>
            </a:r>
            <a:r>
              <a:rPr lang="en-US" sz="1800" dirty="0">
                <a:latin typeface="Arial" panose="020B0604020202020204" pitchFamily="34" charset="0"/>
              </a:rPr>
              <a:t>, many of us seem to be going thru a quantum leap in our view of reality.</a:t>
            </a:r>
          </a:p>
          <a:p>
            <a:pPr>
              <a:lnSpc>
                <a:spcPct val="150000"/>
              </a:lnSpc>
            </a:pPr>
            <a:endParaRPr lang="en-US" sz="1800" dirty="0">
              <a:latin typeface="Arial" panose="020B0604020202020204" pitchFamily="34" charset="0"/>
            </a:endParaRPr>
          </a:p>
        </p:txBody>
      </p:sp>
      <p:sp>
        <p:nvSpPr>
          <p:cNvPr id="6" name="Title 1">
            <a:extLst>
              <a:ext uri="{FF2B5EF4-FFF2-40B4-BE49-F238E27FC236}">
                <a16:creationId xmlns:a16="http://schemas.microsoft.com/office/drawing/2014/main" id="{B09E0F25-5A7C-C243-8942-612F1E9738BB}"/>
              </a:ext>
            </a:extLst>
          </p:cNvPr>
          <p:cNvSpPr txBox="1">
            <a:spLocks/>
          </p:cNvSpPr>
          <p:nvPr/>
        </p:nvSpPr>
        <p:spPr>
          <a:xfrm>
            <a:off x="4076358" y="245358"/>
            <a:ext cx="4039284" cy="10464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FF00FF"/>
                </a:highlight>
                <a:latin typeface="Chiller" panose="04020404031007020602" pitchFamily="82" charset="0"/>
              </a:rPr>
              <a:t>Paths To Transcendence</a:t>
            </a:r>
          </a:p>
        </p:txBody>
      </p:sp>
      <p:sp>
        <p:nvSpPr>
          <p:cNvPr id="3" name="TextBox 2">
            <a:extLst>
              <a:ext uri="{FF2B5EF4-FFF2-40B4-BE49-F238E27FC236}">
                <a16:creationId xmlns:a16="http://schemas.microsoft.com/office/drawing/2014/main" id="{88C922C1-A69F-7A38-F926-E624B017517A}"/>
              </a:ext>
            </a:extLst>
          </p:cNvPr>
          <p:cNvSpPr txBox="1"/>
          <p:nvPr/>
        </p:nvSpPr>
        <p:spPr>
          <a:xfrm>
            <a:off x="5806633" y="1918186"/>
            <a:ext cx="5710177" cy="4108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Arial" panose="020B0604020202020204" pitchFamily="34" charset="0"/>
              </a:rPr>
              <a:t>This view could lead to new procedures for health </a:t>
            </a:r>
            <a:r>
              <a:rPr lang="en-US" sz="1800">
                <a:latin typeface="Arial" panose="020B0604020202020204" pitchFamily="34" charset="0"/>
              </a:rPr>
              <a:t>and adjustments </a:t>
            </a:r>
            <a:r>
              <a:rPr lang="en-US" sz="1800" dirty="0">
                <a:latin typeface="Arial" panose="020B0604020202020204" pitchFamily="34" charset="0"/>
              </a:rPr>
              <a:t>in our life goals. </a:t>
            </a:r>
          </a:p>
          <a:p>
            <a:pPr marL="285750" indent="-285750">
              <a:lnSpc>
                <a:spcPct val="150000"/>
              </a:lnSpc>
              <a:buFont typeface="Arial" panose="020B0604020202020204" pitchFamily="34" charset="0"/>
              <a:buChar char="•"/>
            </a:pPr>
            <a:r>
              <a:rPr lang="en-US" sz="1800" dirty="0">
                <a:latin typeface="Arial" panose="020B0604020202020204" pitchFamily="34" charset="0"/>
              </a:rPr>
              <a:t>Quantum Physics seems to be confirming the views held by many religions that our views of reality based on forms (material objects) is a projection of consciousness. </a:t>
            </a:r>
          </a:p>
          <a:p>
            <a:pPr marL="285750" indent="-285750">
              <a:lnSpc>
                <a:spcPct val="150000"/>
              </a:lnSpc>
              <a:buFont typeface="Arial" panose="020B0604020202020204" pitchFamily="34" charset="0"/>
              <a:buChar char="•"/>
            </a:pPr>
            <a:r>
              <a:rPr lang="en-US" sz="1800" dirty="0">
                <a:latin typeface="Arial" panose="020B0604020202020204" pitchFamily="34" charset="0"/>
              </a:rPr>
              <a:t>That the real reality is an electro / magnetic energy field which we can manipulate thru our consciousness to become forms.</a:t>
            </a:r>
          </a:p>
          <a:p>
            <a:endParaRPr lang="en-US" dirty="0"/>
          </a:p>
        </p:txBody>
      </p:sp>
    </p:spTree>
    <p:extLst>
      <p:ext uri="{BB962C8B-B14F-4D97-AF65-F5344CB8AC3E}">
        <p14:creationId xmlns:p14="http://schemas.microsoft.com/office/powerpoint/2010/main" val="27597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1000"/>
                                        <p:tgtEl>
                                          <p:spTgt spid="3">
                                            <p:txEl>
                                              <p:pRg st="1" end="1"/>
                                            </p:txEl>
                                          </p:spTgt>
                                        </p:tgtEl>
                                      </p:cBhvr>
                                    </p:animEffect>
                                    <p:anim calcmode="lin" valueType="num">
                                      <p:cBhvr>
                                        <p:cTn id="4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fade">
                                      <p:cBhvr>
                                        <p:cTn id="49" dur="1000"/>
                                        <p:tgtEl>
                                          <p:spTgt spid="3">
                                            <p:txEl>
                                              <p:pRg st="2" end="2"/>
                                            </p:txEl>
                                          </p:spTgt>
                                        </p:tgtEl>
                                      </p:cBhvr>
                                    </p:animEffect>
                                    <p:anim calcmode="lin" valueType="num">
                                      <p:cBhvr>
                                        <p:cTn id="5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22F519-3582-5B45-A324-4DE612265091}"/>
              </a:ext>
            </a:extLst>
          </p:cNvPr>
          <p:cNvSpPr txBox="1"/>
          <p:nvPr/>
        </p:nvSpPr>
        <p:spPr>
          <a:xfrm>
            <a:off x="845574" y="1290794"/>
            <a:ext cx="4827639" cy="489364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Modern Physics, in particular Quantum Physics,</a:t>
            </a:r>
          </a:p>
          <a:p>
            <a:r>
              <a:rPr lang="en-US" sz="1600" dirty="0">
                <a:latin typeface="Arial" panose="020B0604020202020204" pitchFamily="34" charset="0"/>
                <a:cs typeface="Arial" panose="020B0604020202020204" pitchFamily="34" charset="0"/>
              </a:rPr>
              <a:t>has shed new light on the nature of reality. It now</a:t>
            </a:r>
          </a:p>
          <a:p>
            <a:r>
              <a:rPr lang="en-US" sz="1600" dirty="0">
                <a:latin typeface="Arial" panose="020B0604020202020204" pitchFamily="34" charset="0"/>
                <a:cs typeface="Arial" panose="020B0604020202020204" pitchFamily="34" charset="0"/>
              </a:rPr>
              <a:t>appears the basic nature of our reality is an electro</a:t>
            </a:r>
          </a:p>
          <a:p>
            <a:r>
              <a:rPr lang="en-US" sz="1600" dirty="0">
                <a:latin typeface="Arial" panose="020B0604020202020204" pitchFamily="34" charset="0"/>
                <a:cs typeface="Arial" panose="020B0604020202020204" pitchFamily="34" charset="0"/>
              </a:rPr>
              <a:t>/ magnetic connected world.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addition, it appears all things in the universe are</a:t>
            </a:r>
          </a:p>
          <a:p>
            <a:r>
              <a:rPr lang="en-US" sz="1600" dirty="0">
                <a:latin typeface="Arial" panose="020B0604020202020204" pitchFamily="34" charset="0"/>
                <a:cs typeface="Arial" panose="020B0604020202020204" pitchFamily="34" charset="0"/>
              </a:rPr>
              <a:t>connected in such a way as to eliminate time and</a:t>
            </a:r>
          </a:p>
          <a:p>
            <a:r>
              <a:rPr lang="en-US" sz="1600" dirty="0">
                <a:latin typeface="Arial" panose="020B0604020202020204" pitchFamily="34" charset="0"/>
                <a:cs typeface="Arial" panose="020B0604020202020204" pitchFamily="34" charset="0"/>
              </a:rPr>
              <a:t>space.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Furthermore, this reality seems to be influenced by</a:t>
            </a:r>
          </a:p>
          <a:p>
            <a:r>
              <a:rPr lang="en-US" sz="1600" dirty="0">
                <a:latin typeface="Arial" panose="020B0604020202020204" pitchFamily="34" charset="0"/>
                <a:cs typeface="Arial" panose="020B0604020202020204" pitchFamily="34" charset="0"/>
              </a:rPr>
              <a:t>our collective consciousness.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Assuming this is true, we now can answer</a:t>
            </a:r>
          </a:p>
          <a:p>
            <a:r>
              <a:rPr lang="en-US" sz="1600" dirty="0">
                <a:latin typeface="Arial" panose="020B0604020202020204" pitchFamily="34" charset="0"/>
                <a:cs typeface="Arial" panose="020B0604020202020204" pitchFamily="34" charset="0"/>
              </a:rPr>
              <a:t>questions like what is the purpose of life and how</a:t>
            </a:r>
          </a:p>
          <a:p>
            <a:r>
              <a:rPr lang="en-US" sz="1600" dirty="0">
                <a:latin typeface="Arial" panose="020B0604020202020204" pitchFamily="34" charset="0"/>
                <a:cs typeface="Arial" panose="020B0604020202020204" pitchFamily="34" charset="0"/>
              </a:rPr>
              <a:t>can we heal ourselves.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There are ways to effect our electro / magnetic</a:t>
            </a:r>
          </a:p>
          <a:p>
            <a:r>
              <a:rPr lang="en-US" sz="1600" dirty="0">
                <a:latin typeface="Arial" panose="020B0604020202020204" pitchFamily="34" charset="0"/>
                <a:cs typeface="Arial" panose="020B0604020202020204" pitchFamily="34" charset="0"/>
              </a:rPr>
              <a:t>bodies available to us today.</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90029D3-E8F5-6B48-9767-D7A4E32AEE81}"/>
              </a:ext>
            </a:extLst>
          </p:cNvPr>
          <p:cNvSpPr/>
          <p:nvPr/>
        </p:nvSpPr>
        <p:spPr>
          <a:xfrm>
            <a:off x="0" y="238432"/>
            <a:ext cx="12192000" cy="646331"/>
          </a:xfrm>
          <a:prstGeom prst="rect">
            <a:avLst/>
          </a:prstGeom>
        </p:spPr>
        <p:txBody>
          <a:bodyPr wrap="square">
            <a:spAutoFit/>
          </a:bodyPr>
          <a:lstStyle/>
          <a:p>
            <a:pPr algn="ctr"/>
            <a:r>
              <a:rPr lang="en-US" sz="3600" b="1" dirty="0"/>
              <a:t>Conclusion</a:t>
            </a:r>
          </a:p>
        </p:txBody>
      </p:sp>
      <p:sp>
        <p:nvSpPr>
          <p:cNvPr id="4" name="TextBox 3">
            <a:extLst>
              <a:ext uri="{FF2B5EF4-FFF2-40B4-BE49-F238E27FC236}">
                <a16:creationId xmlns:a16="http://schemas.microsoft.com/office/drawing/2014/main" id="{23604CB9-CCFC-022B-CED5-794761787692}"/>
              </a:ext>
            </a:extLst>
          </p:cNvPr>
          <p:cNvSpPr txBox="1"/>
          <p:nvPr/>
        </p:nvSpPr>
        <p:spPr>
          <a:xfrm>
            <a:off x="6390967" y="1244628"/>
            <a:ext cx="4698957" cy="329320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electro / magnetic nature of emotions (wave</a:t>
            </a:r>
          </a:p>
          <a:p>
            <a:r>
              <a:rPr lang="en-US" sz="1600" dirty="0">
                <a:latin typeface="Arial" panose="020B0604020202020204" pitchFamily="34" charset="0"/>
                <a:cs typeface="Arial" panose="020B0604020202020204" pitchFamily="34" charset="0"/>
              </a:rPr>
              <a:t>frequencies) and the energy centers (Chakras) of</a:t>
            </a:r>
          </a:p>
          <a:p>
            <a:r>
              <a:rPr lang="en-US" sz="1600" dirty="0">
                <a:latin typeface="Arial" panose="020B0604020202020204" pitchFamily="34" charset="0"/>
                <a:cs typeface="Arial" panose="020B0604020202020204" pitchFamily="34" charset="0"/>
              </a:rPr>
              <a:t>the body has been reviewed.</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It appears emotions and energy centers in the</a:t>
            </a:r>
          </a:p>
          <a:p>
            <a:r>
              <a:rPr lang="en-US" sz="1600" dirty="0">
                <a:latin typeface="Arial" panose="020B0604020202020204" pitchFamily="34" charset="0"/>
                <a:cs typeface="Arial" panose="020B0604020202020204" pitchFamily="34" charset="0"/>
              </a:rPr>
              <a:t>body like chakras, can be controlled to raise</a:t>
            </a:r>
          </a:p>
          <a:p>
            <a:r>
              <a:rPr lang="en-US" sz="1600" dirty="0">
                <a:latin typeface="Arial" panose="020B0604020202020204" pitchFamily="34" charset="0"/>
                <a:cs typeface="Arial" panose="020B0604020202020204" pitchFamily="34" charset="0"/>
              </a:rPr>
              <a:t>consciousness and promote healing.</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It then is not a giant step to infer the purpose of</a:t>
            </a:r>
          </a:p>
          <a:p>
            <a:r>
              <a:rPr lang="en-US" sz="1600" dirty="0">
                <a:latin typeface="Arial" panose="020B0604020202020204" pitchFamily="34" charset="0"/>
                <a:cs typeface="Arial" panose="020B0604020202020204" pitchFamily="34" charset="0"/>
              </a:rPr>
              <a:t>human life is to raise one’s consciousness, which</a:t>
            </a:r>
          </a:p>
          <a:p>
            <a:r>
              <a:rPr lang="en-US" sz="1600" dirty="0">
                <a:latin typeface="Arial" panose="020B0604020202020204" pitchFamily="34" charset="0"/>
                <a:cs typeface="Arial" panose="020B0604020202020204" pitchFamily="34" charset="0"/>
              </a:rPr>
              <a:t>will have the effect of providing health, happiness</a:t>
            </a:r>
          </a:p>
          <a:p>
            <a:r>
              <a:rPr lang="en-US" sz="1600" dirty="0">
                <a:latin typeface="Arial" panose="020B0604020202020204" pitchFamily="34" charset="0"/>
                <a:cs typeface="Arial" panose="020B0604020202020204" pitchFamily="34" charset="0"/>
              </a:rPr>
              <a:t>and a transcendence into a higher realm upon</a:t>
            </a:r>
          </a:p>
          <a:p>
            <a:r>
              <a:rPr lang="en-US" sz="1600" dirty="0">
                <a:latin typeface="Arial" panose="020B0604020202020204" pitchFamily="34" charset="0"/>
                <a:cs typeface="Arial" panose="020B0604020202020204" pitchFamily="34" charset="0"/>
              </a:rPr>
              <a:t>passing. </a:t>
            </a:r>
          </a:p>
        </p:txBody>
      </p:sp>
    </p:spTree>
    <p:extLst>
      <p:ext uri="{BB962C8B-B14F-4D97-AF65-F5344CB8AC3E}">
        <p14:creationId xmlns:p14="http://schemas.microsoft.com/office/powerpoint/2010/main" val="117054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1000"/>
                                        <p:tgtEl>
                                          <p:spTgt spid="2">
                                            <p:txEl>
                                              <p:pRg st="9" end="9"/>
                                            </p:txEl>
                                          </p:spTgt>
                                        </p:tgtEl>
                                      </p:cBhvr>
                                    </p:animEffect>
                                    <p:anim calcmode="lin" valueType="num">
                                      <p:cBhvr>
                                        <p:cTn id="4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xEl>
                                              <p:pRg st="12" end="12"/>
                                            </p:txEl>
                                          </p:spTgt>
                                        </p:tgtEl>
                                        <p:attrNameLst>
                                          <p:attrName>style.visibility</p:attrName>
                                        </p:attrNameLst>
                                      </p:cBhvr>
                                      <p:to>
                                        <p:strVal val="visible"/>
                                      </p:to>
                                    </p:set>
                                    <p:animEffect transition="in" filter="fade">
                                      <p:cBhvr>
                                        <p:cTn id="58" dur="1000"/>
                                        <p:tgtEl>
                                          <p:spTgt spid="2">
                                            <p:txEl>
                                              <p:pRg st="12" end="12"/>
                                            </p:txEl>
                                          </p:spTgt>
                                        </p:tgtEl>
                                      </p:cBhvr>
                                    </p:animEffect>
                                    <p:anim calcmode="lin" valueType="num">
                                      <p:cBhvr>
                                        <p:cTn id="5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1000"/>
                                        <p:tgtEl>
                                          <p:spTgt spid="2">
                                            <p:txEl>
                                              <p:pRg st="13" end="13"/>
                                            </p:txEl>
                                          </p:spTgt>
                                        </p:tgtEl>
                                      </p:cBhvr>
                                    </p:animEffect>
                                    <p:anim calcmode="lin" valueType="num">
                                      <p:cBhvr>
                                        <p:cTn id="6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4" end="14"/>
                                            </p:txEl>
                                          </p:spTgt>
                                        </p:tgtEl>
                                        <p:attrNameLst>
                                          <p:attrName>style.visibility</p:attrName>
                                        </p:attrNameLst>
                                      </p:cBhvr>
                                      <p:to>
                                        <p:strVal val="visible"/>
                                      </p:to>
                                    </p:set>
                                    <p:animEffect transition="in" filter="fade">
                                      <p:cBhvr>
                                        <p:cTn id="68" dur="1000"/>
                                        <p:tgtEl>
                                          <p:spTgt spid="2">
                                            <p:txEl>
                                              <p:pRg st="14" end="14"/>
                                            </p:txEl>
                                          </p:spTgt>
                                        </p:tgtEl>
                                      </p:cBhvr>
                                    </p:animEffect>
                                    <p:anim calcmode="lin" valueType="num">
                                      <p:cBhvr>
                                        <p:cTn id="69"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
                                            <p:txEl>
                                              <p:pRg st="16" end="16"/>
                                            </p:txEl>
                                          </p:spTgt>
                                        </p:tgtEl>
                                        <p:attrNameLst>
                                          <p:attrName>style.visibility</p:attrName>
                                        </p:attrNameLst>
                                      </p:cBhvr>
                                      <p:to>
                                        <p:strVal val="visible"/>
                                      </p:to>
                                    </p:set>
                                    <p:animEffect transition="in" filter="fade">
                                      <p:cBhvr>
                                        <p:cTn id="75" dur="1000"/>
                                        <p:tgtEl>
                                          <p:spTgt spid="2">
                                            <p:txEl>
                                              <p:pRg st="16" end="16"/>
                                            </p:txEl>
                                          </p:spTgt>
                                        </p:tgtEl>
                                      </p:cBhvr>
                                    </p:animEffect>
                                    <p:anim calcmode="lin" valueType="num">
                                      <p:cBhvr>
                                        <p:cTn id="76"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
                                            <p:txEl>
                                              <p:pRg st="17" end="17"/>
                                            </p:txEl>
                                          </p:spTgt>
                                        </p:tgtEl>
                                        <p:attrNameLst>
                                          <p:attrName>style.visibility</p:attrName>
                                        </p:attrNameLst>
                                      </p:cBhvr>
                                      <p:to>
                                        <p:strVal val="visible"/>
                                      </p:to>
                                    </p:set>
                                    <p:animEffect transition="in" filter="fade">
                                      <p:cBhvr>
                                        <p:cTn id="80" dur="1000"/>
                                        <p:tgtEl>
                                          <p:spTgt spid="2">
                                            <p:txEl>
                                              <p:pRg st="17" end="17"/>
                                            </p:txEl>
                                          </p:spTgt>
                                        </p:tgtEl>
                                      </p:cBhvr>
                                    </p:animEffect>
                                    <p:anim calcmode="lin" valueType="num">
                                      <p:cBhvr>
                                        <p:cTn id="81"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0" end="0"/>
                                            </p:txEl>
                                          </p:spTgt>
                                        </p:tgtEl>
                                        <p:attrNameLst>
                                          <p:attrName>style.visibility</p:attrName>
                                        </p:attrNameLst>
                                      </p:cBhvr>
                                      <p:to>
                                        <p:strVal val="visible"/>
                                      </p:to>
                                    </p:set>
                                    <p:animEffect transition="in" filter="fade">
                                      <p:cBhvr>
                                        <p:cTn id="87" dur="1000"/>
                                        <p:tgtEl>
                                          <p:spTgt spid="4">
                                            <p:txEl>
                                              <p:pRg st="0" end="0"/>
                                            </p:txEl>
                                          </p:spTgt>
                                        </p:tgtEl>
                                      </p:cBhvr>
                                    </p:animEffect>
                                    <p:anim calcmode="lin" valueType="num">
                                      <p:cBhvr>
                                        <p:cTn id="8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
                                            <p:txEl>
                                              <p:pRg st="1" end="1"/>
                                            </p:txEl>
                                          </p:spTgt>
                                        </p:tgtEl>
                                        <p:attrNameLst>
                                          <p:attrName>style.visibility</p:attrName>
                                        </p:attrNameLst>
                                      </p:cBhvr>
                                      <p:to>
                                        <p:strVal val="visible"/>
                                      </p:to>
                                    </p:set>
                                    <p:animEffect transition="in" filter="fade">
                                      <p:cBhvr>
                                        <p:cTn id="92" dur="1000"/>
                                        <p:tgtEl>
                                          <p:spTgt spid="4">
                                            <p:txEl>
                                              <p:pRg st="1" end="1"/>
                                            </p:txEl>
                                          </p:spTgt>
                                        </p:tgtEl>
                                      </p:cBhvr>
                                    </p:animEffect>
                                    <p:anim calcmode="lin" valueType="num">
                                      <p:cBhvr>
                                        <p:cTn id="9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4">
                                            <p:txEl>
                                              <p:pRg st="2" end="2"/>
                                            </p:txEl>
                                          </p:spTgt>
                                        </p:tgtEl>
                                        <p:attrNameLst>
                                          <p:attrName>style.visibility</p:attrName>
                                        </p:attrNameLst>
                                      </p:cBhvr>
                                      <p:to>
                                        <p:strVal val="visible"/>
                                      </p:to>
                                    </p:set>
                                    <p:animEffect transition="in" filter="fade">
                                      <p:cBhvr>
                                        <p:cTn id="97" dur="1000"/>
                                        <p:tgtEl>
                                          <p:spTgt spid="4">
                                            <p:txEl>
                                              <p:pRg st="2" end="2"/>
                                            </p:txEl>
                                          </p:spTgt>
                                        </p:tgtEl>
                                      </p:cBhvr>
                                    </p:animEffect>
                                    <p:anim calcmode="lin" valueType="num">
                                      <p:cBhvr>
                                        <p:cTn id="9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
                                            <p:txEl>
                                              <p:pRg st="4" end="4"/>
                                            </p:txEl>
                                          </p:spTgt>
                                        </p:tgtEl>
                                        <p:attrNameLst>
                                          <p:attrName>style.visibility</p:attrName>
                                        </p:attrNameLst>
                                      </p:cBhvr>
                                      <p:to>
                                        <p:strVal val="visible"/>
                                      </p:to>
                                    </p:set>
                                    <p:animEffect transition="in" filter="fade">
                                      <p:cBhvr>
                                        <p:cTn id="104" dur="1000"/>
                                        <p:tgtEl>
                                          <p:spTgt spid="4">
                                            <p:txEl>
                                              <p:pRg st="4" end="4"/>
                                            </p:txEl>
                                          </p:spTgt>
                                        </p:tgtEl>
                                      </p:cBhvr>
                                    </p:animEffect>
                                    <p:anim calcmode="lin" valueType="num">
                                      <p:cBhvr>
                                        <p:cTn id="10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4">
                                            <p:txEl>
                                              <p:pRg st="5" end="5"/>
                                            </p:txEl>
                                          </p:spTgt>
                                        </p:tgtEl>
                                        <p:attrNameLst>
                                          <p:attrName>style.visibility</p:attrName>
                                        </p:attrNameLst>
                                      </p:cBhvr>
                                      <p:to>
                                        <p:strVal val="visible"/>
                                      </p:to>
                                    </p:set>
                                    <p:animEffect transition="in" filter="fade">
                                      <p:cBhvr>
                                        <p:cTn id="109" dur="1000"/>
                                        <p:tgtEl>
                                          <p:spTgt spid="4">
                                            <p:txEl>
                                              <p:pRg st="5" end="5"/>
                                            </p:txEl>
                                          </p:spTgt>
                                        </p:tgtEl>
                                      </p:cBhvr>
                                    </p:animEffect>
                                    <p:anim calcmode="lin" valueType="num">
                                      <p:cBhvr>
                                        <p:cTn id="11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4">
                                            <p:txEl>
                                              <p:pRg st="6" end="6"/>
                                            </p:txEl>
                                          </p:spTgt>
                                        </p:tgtEl>
                                        <p:attrNameLst>
                                          <p:attrName>style.visibility</p:attrName>
                                        </p:attrNameLst>
                                      </p:cBhvr>
                                      <p:to>
                                        <p:strVal val="visible"/>
                                      </p:to>
                                    </p:set>
                                    <p:animEffect transition="in" filter="fade">
                                      <p:cBhvr>
                                        <p:cTn id="114" dur="1000"/>
                                        <p:tgtEl>
                                          <p:spTgt spid="4">
                                            <p:txEl>
                                              <p:pRg st="6" end="6"/>
                                            </p:txEl>
                                          </p:spTgt>
                                        </p:tgtEl>
                                      </p:cBhvr>
                                    </p:animEffect>
                                    <p:anim calcmode="lin" valueType="num">
                                      <p:cBhvr>
                                        <p:cTn id="1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4">
                                            <p:txEl>
                                              <p:pRg st="8" end="8"/>
                                            </p:txEl>
                                          </p:spTgt>
                                        </p:tgtEl>
                                        <p:attrNameLst>
                                          <p:attrName>style.visibility</p:attrName>
                                        </p:attrNameLst>
                                      </p:cBhvr>
                                      <p:to>
                                        <p:strVal val="visible"/>
                                      </p:to>
                                    </p:set>
                                    <p:animEffect transition="in" filter="fade">
                                      <p:cBhvr>
                                        <p:cTn id="121" dur="1000"/>
                                        <p:tgtEl>
                                          <p:spTgt spid="4">
                                            <p:txEl>
                                              <p:pRg st="8" end="8"/>
                                            </p:txEl>
                                          </p:spTgt>
                                        </p:tgtEl>
                                      </p:cBhvr>
                                    </p:animEffect>
                                    <p:anim calcmode="lin" valueType="num">
                                      <p:cBhvr>
                                        <p:cTn id="12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23" dur="1000" fill="hold"/>
                                        <p:tgtEl>
                                          <p:spTgt spid="4">
                                            <p:txEl>
                                              <p:pRg st="8" end="8"/>
                                            </p:txEl>
                                          </p:spTgt>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4">
                                            <p:txEl>
                                              <p:pRg st="9" end="9"/>
                                            </p:txEl>
                                          </p:spTgt>
                                        </p:tgtEl>
                                        <p:attrNameLst>
                                          <p:attrName>style.visibility</p:attrName>
                                        </p:attrNameLst>
                                      </p:cBhvr>
                                      <p:to>
                                        <p:strVal val="visible"/>
                                      </p:to>
                                    </p:set>
                                    <p:animEffect transition="in" filter="fade">
                                      <p:cBhvr>
                                        <p:cTn id="126" dur="1000"/>
                                        <p:tgtEl>
                                          <p:spTgt spid="4">
                                            <p:txEl>
                                              <p:pRg st="9" end="9"/>
                                            </p:txEl>
                                          </p:spTgt>
                                        </p:tgtEl>
                                      </p:cBhvr>
                                    </p:animEffect>
                                    <p:anim calcmode="lin" valueType="num">
                                      <p:cBhvr>
                                        <p:cTn id="12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28" dur="1000" fill="hold"/>
                                        <p:tgtEl>
                                          <p:spTgt spid="4">
                                            <p:txEl>
                                              <p:pRg st="9" end="9"/>
                                            </p:txEl>
                                          </p:spTgt>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4">
                                            <p:txEl>
                                              <p:pRg st="10" end="10"/>
                                            </p:txEl>
                                          </p:spTgt>
                                        </p:tgtEl>
                                        <p:attrNameLst>
                                          <p:attrName>style.visibility</p:attrName>
                                        </p:attrNameLst>
                                      </p:cBhvr>
                                      <p:to>
                                        <p:strVal val="visible"/>
                                      </p:to>
                                    </p:set>
                                    <p:animEffect transition="in" filter="fade">
                                      <p:cBhvr>
                                        <p:cTn id="131" dur="1000"/>
                                        <p:tgtEl>
                                          <p:spTgt spid="4">
                                            <p:txEl>
                                              <p:pRg st="10" end="10"/>
                                            </p:txEl>
                                          </p:spTgt>
                                        </p:tgtEl>
                                      </p:cBhvr>
                                    </p:animEffect>
                                    <p:anim calcmode="lin" valueType="num">
                                      <p:cBhvr>
                                        <p:cTn id="13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33"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4">
                                            <p:txEl>
                                              <p:pRg st="11" end="11"/>
                                            </p:txEl>
                                          </p:spTgt>
                                        </p:tgtEl>
                                        <p:attrNameLst>
                                          <p:attrName>style.visibility</p:attrName>
                                        </p:attrNameLst>
                                      </p:cBhvr>
                                      <p:to>
                                        <p:strVal val="visible"/>
                                      </p:to>
                                    </p:set>
                                    <p:animEffect transition="in" filter="fade">
                                      <p:cBhvr>
                                        <p:cTn id="136" dur="1000"/>
                                        <p:tgtEl>
                                          <p:spTgt spid="4">
                                            <p:txEl>
                                              <p:pRg st="11" end="11"/>
                                            </p:txEl>
                                          </p:spTgt>
                                        </p:tgtEl>
                                      </p:cBhvr>
                                    </p:animEffect>
                                    <p:anim calcmode="lin" valueType="num">
                                      <p:cBhvr>
                                        <p:cTn id="13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38"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4">
                                            <p:txEl>
                                              <p:pRg st="12" end="12"/>
                                            </p:txEl>
                                          </p:spTgt>
                                        </p:tgtEl>
                                        <p:attrNameLst>
                                          <p:attrName>style.visibility</p:attrName>
                                        </p:attrNameLst>
                                      </p:cBhvr>
                                      <p:to>
                                        <p:strVal val="visible"/>
                                      </p:to>
                                    </p:set>
                                    <p:animEffect transition="in" filter="fade">
                                      <p:cBhvr>
                                        <p:cTn id="141" dur="1000"/>
                                        <p:tgtEl>
                                          <p:spTgt spid="4">
                                            <p:txEl>
                                              <p:pRg st="12" end="12"/>
                                            </p:txEl>
                                          </p:spTgt>
                                        </p:tgtEl>
                                      </p:cBhvr>
                                    </p:animEffect>
                                    <p:anim calcmode="lin" valueType="num">
                                      <p:cBhvr>
                                        <p:cTn id="14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4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3DFE85-5867-497B-8A0E-2A42F1444576}"/>
              </a:ext>
            </a:extLst>
          </p:cNvPr>
          <p:cNvSpPr/>
          <p:nvPr/>
        </p:nvSpPr>
        <p:spPr>
          <a:xfrm>
            <a:off x="3810000" y="238432"/>
            <a:ext cx="4572000" cy="646331"/>
          </a:xfrm>
          <a:prstGeom prst="rect">
            <a:avLst/>
          </a:prstGeom>
        </p:spPr>
        <p:txBody>
          <a:bodyPr>
            <a:spAutoFit/>
          </a:bodyPr>
          <a:lstStyle/>
          <a:p>
            <a:pPr algn="ctr"/>
            <a:r>
              <a:rPr lang="en-US" sz="3600" b="1" dirty="0"/>
              <a:t>References</a:t>
            </a:r>
          </a:p>
        </p:txBody>
      </p:sp>
      <p:sp>
        <p:nvSpPr>
          <p:cNvPr id="4" name="TextBox 3">
            <a:extLst>
              <a:ext uri="{FF2B5EF4-FFF2-40B4-BE49-F238E27FC236}">
                <a16:creationId xmlns:a16="http://schemas.microsoft.com/office/drawing/2014/main" id="{C20B7D90-A843-4D9F-A36E-88F4F5C9923E}"/>
              </a:ext>
            </a:extLst>
          </p:cNvPr>
          <p:cNvSpPr txBox="1"/>
          <p:nvPr/>
        </p:nvSpPr>
        <p:spPr>
          <a:xfrm>
            <a:off x="993842" y="1225689"/>
            <a:ext cx="10204315" cy="5632311"/>
          </a:xfrm>
          <a:prstGeom prst="rect">
            <a:avLst/>
          </a:prstGeom>
          <a:noFill/>
        </p:spPr>
        <p:txBody>
          <a:bodyPr wrap="square" rtlCol="0">
            <a:spAutoFit/>
          </a:bodyPr>
          <a:lstStyle/>
          <a:p>
            <a:pPr marL="342900" indent="-342900">
              <a:buFont typeface="+mj-lt"/>
              <a:buAutoNum type="arabicPeriod"/>
            </a:pPr>
            <a:r>
              <a:rPr lang="en-US" dirty="0"/>
              <a:t>Caroline Myss https://www.myss.com</a:t>
            </a:r>
          </a:p>
          <a:p>
            <a:pPr marL="342900" indent="-342900">
              <a:buFont typeface="+mj-lt"/>
              <a:buAutoNum type="arabicPeriod"/>
            </a:pPr>
            <a:r>
              <a:rPr lang="en-US" u="sng" dirty="0"/>
              <a:t>Reiki Energy Medicine</a:t>
            </a:r>
            <a:r>
              <a:rPr lang="en-US" dirty="0"/>
              <a:t> 1996 Barnett, Babb, Davidson https://www.HealingArtsPress.com</a:t>
            </a:r>
          </a:p>
          <a:p>
            <a:pPr marL="342900" indent="-342900">
              <a:buFont typeface="+mj-lt"/>
              <a:buAutoNum type="arabicPeriod"/>
            </a:pPr>
            <a:r>
              <a:rPr lang="en-US" dirty="0"/>
              <a:t>Movie: </a:t>
            </a:r>
            <a:r>
              <a:rPr lang="en-US" b="1" u="sng" dirty="0"/>
              <a:t>Mind Walk</a:t>
            </a:r>
            <a:r>
              <a:rPr lang="en-US" b="1" dirty="0"/>
              <a:t> 1991 </a:t>
            </a:r>
            <a:r>
              <a:rPr lang="en-US" dirty="0"/>
              <a:t>Starring</a:t>
            </a:r>
            <a:r>
              <a:rPr lang="en-US" b="1" dirty="0"/>
              <a:t> </a:t>
            </a:r>
            <a:r>
              <a:rPr lang="en-US" dirty="0"/>
              <a:t>Liv Ullman, Sam Waterson, John Heard</a:t>
            </a:r>
          </a:p>
          <a:p>
            <a:pPr marL="342900" indent="-342900">
              <a:buFont typeface="+mj-lt"/>
              <a:buAutoNum type="arabicPeriod"/>
            </a:pPr>
            <a:r>
              <a:rPr lang="en-US" dirty="0"/>
              <a:t>Joe </a:t>
            </a:r>
            <a:r>
              <a:rPr lang="en-US" dirty="0" err="1"/>
              <a:t>Dispenza</a:t>
            </a:r>
            <a:r>
              <a:rPr lang="en-US" dirty="0"/>
              <a:t> </a:t>
            </a:r>
            <a:r>
              <a:rPr lang="en-US" u="sng" dirty="0"/>
              <a:t>B</a:t>
            </a:r>
            <a:r>
              <a:rPr lang="en-US" b="1" u="sng" dirty="0"/>
              <a:t>ecoming Supernatural</a:t>
            </a:r>
            <a:r>
              <a:rPr lang="en-US" b="1" dirty="0"/>
              <a:t> </a:t>
            </a:r>
            <a:r>
              <a:rPr lang="en-US" dirty="0"/>
              <a:t>2017</a:t>
            </a:r>
            <a:r>
              <a:rPr lang="en-US" b="1" dirty="0"/>
              <a:t> Hay House Inc.</a:t>
            </a:r>
            <a:endParaRPr lang="en-US" dirty="0"/>
          </a:p>
          <a:p>
            <a:pPr marL="342900" indent="-342900">
              <a:buFont typeface="+mj-lt"/>
              <a:buAutoNum type="arabicPeriod"/>
            </a:pPr>
            <a:r>
              <a:rPr lang="en-US" dirty="0"/>
              <a:t>Heidi </a:t>
            </a:r>
            <a:r>
              <a:rPr lang="en-US" dirty="0" err="1"/>
              <a:t>Laber</a:t>
            </a:r>
            <a:r>
              <a:rPr lang="en-US" dirty="0"/>
              <a:t> Reiki Master</a:t>
            </a:r>
          </a:p>
          <a:p>
            <a:pPr marL="342900" indent="-342900">
              <a:buFont typeface="+mj-lt"/>
              <a:buAutoNum type="arabicPeriod"/>
            </a:pPr>
            <a:r>
              <a:rPr lang="en-US" u="sng" dirty="0">
                <a:hlinkClick r:id="rId3">
                  <a:extLst>
                    <a:ext uri="{A12FA001-AC4F-418D-AE19-62706E023703}">
                      <ahyp:hlinkClr xmlns:ahyp="http://schemas.microsoft.com/office/drawing/2018/hyperlinkcolor" val="tx"/>
                    </a:ext>
                  </a:extLst>
                </a:hlinkClick>
              </a:rPr>
              <a:t>https://www.</a:t>
            </a:r>
            <a:r>
              <a:rPr lang="en-US" u="sng" dirty="0"/>
              <a:t> Monroeinstitute.org</a:t>
            </a:r>
          </a:p>
          <a:p>
            <a:pPr marL="342900" indent="-342900">
              <a:buFont typeface="+mj-lt"/>
              <a:buAutoNum type="arabicPeriod"/>
            </a:pPr>
            <a:r>
              <a:rPr lang="en-US" u="sng" dirty="0"/>
              <a:t>Non Violent Communication</a:t>
            </a:r>
            <a:r>
              <a:rPr lang="en-US" dirty="0"/>
              <a:t>  NVC</a:t>
            </a:r>
          </a:p>
          <a:p>
            <a:pPr marL="342900" indent="-342900">
              <a:buFont typeface="+mj-lt"/>
              <a:buAutoNum type="arabicPeriod"/>
            </a:pPr>
            <a:r>
              <a:rPr lang="en-US" dirty="0"/>
              <a:t>Dr James Moody Near death experience</a:t>
            </a:r>
          </a:p>
          <a:p>
            <a:pPr marL="342900" indent="-342900">
              <a:buFont typeface="+mj-lt"/>
              <a:buAutoNum type="arabicPeriod"/>
            </a:pPr>
            <a:r>
              <a:rPr lang="en-US" dirty="0"/>
              <a:t>Dr Peter Fenwick Neuropsychiatrist Neuropsychologist </a:t>
            </a:r>
            <a:r>
              <a:rPr lang="en-US" u="sng" dirty="0"/>
              <a:t>What Really Happens When you Die</a:t>
            </a:r>
            <a:r>
              <a:rPr lang="en-US" dirty="0"/>
              <a:t> You Tube</a:t>
            </a:r>
          </a:p>
          <a:p>
            <a:pPr marL="342900" indent="-342900">
              <a:buFont typeface="+mj-lt"/>
              <a:buAutoNum type="arabicPeriod"/>
            </a:pPr>
            <a:r>
              <a:rPr lang="en-US" dirty="0"/>
              <a:t>William and Susan </a:t>
            </a:r>
            <a:r>
              <a:rPr lang="en-US" dirty="0" err="1"/>
              <a:t>Buhlman</a:t>
            </a:r>
            <a:r>
              <a:rPr lang="en-US" dirty="0"/>
              <a:t> </a:t>
            </a:r>
            <a:r>
              <a:rPr lang="en-US" u="sng" dirty="0"/>
              <a:t>Higher Self Now </a:t>
            </a:r>
            <a:r>
              <a:rPr lang="en-US" dirty="0"/>
              <a:t>2016</a:t>
            </a:r>
          </a:p>
          <a:p>
            <a:pPr marL="342900" indent="-342900">
              <a:buFont typeface="+mj-lt"/>
              <a:buAutoNum type="arabicPeriod"/>
            </a:pPr>
            <a:r>
              <a:rPr lang="en-US" dirty="0"/>
              <a:t>https://www.therapy-directory.org.uk/memberarticles/</a:t>
            </a:r>
            <a:r>
              <a:rPr lang="en-US" u="sng" dirty="0"/>
              <a:t>the-chakras-and-the-emotions</a:t>
            </a:r>
            <a:r>
              <a:rPr lang="en-US" dirty="0"/>
              <a:t> </a:t>
            </a:r>
            <a:r>
              <a:rPr lang="en-US" b="1" dirty="0"/>
              <a:t> </a:t>
            </a:r>
            <a:r>
              <a:rPr lang="en-US" dirty="0"/>
              <a:t>By </a:t>
            </a:r>
            <a:r>
              <a:rPr lang="en-US" dirty="0" err="1"/>
              <a:t>Timela</a:t>
            </a:r>
            <a:r>
              <a:rPr lang="en-US" dirty="0"/>
              <a:t> Garcia Published on 12th October, 2020 | Updated on 23rd February, 2024</a:t>
            </a:r>
          </a:p>
          <a:p>
            <a:r>
              <a:rPr lang="en-US" dirty="0"/>
              <a:t>12. </a:t>
            </a:r>
            <a:r>
              <a:rPr lang="en-US" u="sng" dirty="0"/>
              <a:t>Samadhi</a:t>
            </a:r>
            <a:r>
              <a:rPr lang="en-US" dirty="0"/>
              <a:t> by Mari Silva</a:t>
            </a:r>
          </a:p>
          <a:p>
            <a:r>
              <a:rPr lang="en-US" dirty="0"/>
              <a:t>13. </a:t>
            </a:r>
            <a:r>
              <a:rPr lang="en-US" u="sng" dirty="0" err="1"/>
              <a:t>Nooro</a:t>
            </a:r>
            <a:r>
              <a:rPr lang="en-US" dirty="0"/>
              <a:t> https://www.nooro-us.com/</a:t>
            </a:r>
          </a:p>
          <a:p>
            <a:r>
              <a:rPr lang="en-US" dirty="0"/>
              <a:t>14. </a:t>
            </a:r>
            <a:r>
              <a:rPr lang="en-US" dirty="0">
                <a:hlinkClick r:id="rId4">
                  <a:extLst>
                    <a:ext uri="{A12FA001-AC4F-418D-AE19-62706E023703}">
                      <ahyp:hlinkClr xmlns:ahyp="http://schemas.microsoft.com/office/drawing/2018/hyperlinkcolor" val="tx"/>
                    </a:ext>
                  </a:extLst>
                </a:hlinkClick>
              </a:rPr>
              <a:t>https://adwaityoga.com/</a:t>
            </a:r>
            <a:endParaRPr lang="en-US" dirty="0"/>
          </a:p>
          <a:p>
            <a:r>
              <a:rPr lang="en-US" dirty="0"/>
              <a:t>15. </a:t>
            </a:r>
            <a:r>
              <a:rPr lang="en-US" u="sng" dirty="0"/>
              <a:t>Coming Home to Lemuria</a:t>
            </a:r>
            <a:r>
              <a:rPr lang="en-US" dirty="0"/>
              <a:t> Charmian Redwood</a:t>
            </a:r>
          </a:p>
          <a:p>
            <a:r>
              <a:rPr lang="en-US" dirty="0"/>
              <a:t>16. </a:t>
            </a:r>
            <a:r>
              <a:rPr lang="en-US" u="sng" dirty="0"/>
              <a:t>Knowledge of Higher Worlds and its Attainment</a:t>
            </a:r>
            <a:r>
              <a:rPr lang="en-US" dirty="0"/>
              <a:t> Rudolph Steiner</a:t>
            </a:r>
          </a:p>
          <a:p>
            <a:r>
              <a:rPr lang="en-US" dirty="0"/>
              <a:t>17. </a:t>
            </a:r>
            <a:r>
              <a:rPr lang="en-US" u="sng" dirty="0"/>
              <a:t>Atlantis and Lemuria</a:t>
            </a:r>
            <a:r>
              <a:rPr lang="en-US" dirty="0"/>
              <a:t> Rudolf Steiner</a:t>
            </a:r>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9240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anim calcmode="lin" valueType="num">
                                      <p:cBhvr>
                                        <p:cTn id="7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Effect transition="in" filter="fade">
                                      <p:cBhvr>
                                        <p:cTn id="84" dur="1000"/>
                                        <p:tgtEl>
                                          <p:spTgt spid="4">
                                            <p:txEl>
                                              <p:pRg st="11" end="11"/>
                                            </p:txEl>
                                          </p:spTgt>
                                        </p:tgtEl>
                                      </p:cBhvr>
                                    </p:animEffect>
                                    <p:anim calcmode="lin" valueType="num">
                                      <p:cBhvr>
                                        <p:cTn id="85"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Effect transition="in" filter="fade">
                                      <p:cBhvr>
                                        <p:cTn id="91" dur="1000"/>
                                        <p:tgtEl>
                                          <p:spTgt spid="4">
                                            <p:txEl>
                                              <p:pRg st="12" end="12"/>
                                            </p:txEl>
                                          </p:spTgt>
                                        </p:tgtEl>
                                      </p:cBhvr>
                                    </p:animEffect>
                                    <p:anim calcmode="lin" valueType="num">
                                      <p:cBhvr>
                                        <p:cTn id="92"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
                                            <p:txEl>
                                              <p:pRg st="13" end="13"/>
                                            </p:txEl>
                                          </p:spTgt>
                                        </p:tgtEl>
                                        <p:attrNameLst>
                                          <p:attrName>style.visibility</p:attrName>
                                        </p:attrNameLst>
                                      </p:cBhvr>
                                      <p:to>
                                        <p:strVal val="visible"/>
                                      </p:to>
                                    </p:set>
                                    <p:animEffect transition="in" filter="fade">
                                      <p:cBhvr>
                                        <p:cTn id="98" dur="1000"/>
                                        <p:tgtEl>
                                          <p:spTgt spid="4">
                                            <p:txEl>
                                              <p:pRg st="13" end="13"/>
                                            </p:txEl>
                                          </p:spTgt>
                                        </p:tgtEl>
                                      </p:cBhvr>
                                    </p:animEffect>
                                    <p:anim calcmode="lin" valueType="num">
                                      <p:cBhvr>
                                        <p:cTn id="9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
                                            <p:txEl>
                                              <p:pRg st="14" end="14"/>
                                            </p:txEl>
                                          </p:spTgt>
                                        </p:tgtEl>
                                        <p:attrNameLst>
                                          <p:attrName>style.visibility</p:attrName>
                                        </p:attrNameLst>
                                      </p:cBhvr>
                                      <p:to>
                                        <p:strVal val="visible"/>
                                      </p:to>
                                    </p:set>
                                    <p:animEffect transition="in" filter="fade">
                                      <p:cBhvr>
                                        <p:cTn id="105" dur="1000"/>
                                        <p:tgtEl>
                                          <p:spTgt spid="4">
                                            <p:txEl>
                                              <p:pRg st="14" end="14"/>
                                            </p:txEl>
                                          </p:spTgt>
                                        </p:tgtEl>
                                      </p:cBhvr>
                                    </p:animEffect>
                                    <p:anim calcmode="lin" valueType="num">
                                      <p:cBhvr>
                                        <p:cTn id="106"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15" end="15"/>
                                            </p:txEl>
                                          </p:spTgt>
                                        </p:tgtEl>
                                        <p:attrNameLst>
                                          <p:attrName>style.visibility</p:attrName>
                                        </p:attrNameLst>
                                      </p:cBhvr>
                                      <p:to>
                                        <p:strVal val="visible"/>
                                      </p:to>
                                    </p:set>
                                    <p:animEffect transition="in" filter="fade">
                                      <p:cBhvr>
                                        <p:cTn id="112" dur="1000"/>
                                        <p:tgtEl>
                                          <p:spTgt spid="4">
                                            <p:txEl>
                                              <p:pRg st="15" end="15"/>
                                            </p:txEl>
                                          </p:spTgt>
                                        </p:tgtEl>
                                      </p:cBhvr>
                                    </p:animEffect>
                                    <p:anim calcmode="lin" valueType="num">
                                      <p:cBhvr>
                                        <p:cTn id="113"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
                                            <p:txEl>
                                              <p:pRg st="16" end="16"/>
                                            </p:txEl>
                                          </p:spTgt>
                                        </p:tgtEl>
                                        <p:attrNameLst>
                                          <p:attrName>style.visibility</p:attrName>
                                        </p:attrNameLst>
                                      </p:cBhvr>
                                      <p:to>
                                        <p:strVal val="visible"/>
                                      </p:to>
                                    </p:set>
                                    <p:animEffect transition="in" filter="fade">
                                      <p:cBhvr>
                                        <p:cTn id="119" dur="1000"/>
                                        <p:tgtEl>
                                          <p:spTgt spid="4">
                                            <p:txEl>
                                              <p:pRg st="16" end="16"/>
                                            </p:txEl>
                                          </p:spTgt>
                                        </p:tgtEl>
                                      </p:cBhvr>
                                    </p:animEffect>
                                    <p:anim calcmode="lin" valueType="num">
                                      <p:cBhvr>
                                        <p:cTn id="120" dur="10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52531" y="1066800"/>
            <a:ext cx="6696271" cy="762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a:latin typeface="Lucida Handwriting" panose="03010101010101010101" pitchFamily="66" charset="0"/>
              </a:rPr>
              <a:t>The End</a:t>
            </a:r>
          </a:p>
        </p:txBody>
      </p:sp>
      <p:pic>
        <p:nvPicPr>
          <p:cNvPr id="1026" name="Picture 2" descr="Image result for hippopotamu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180" y="2438401"/>
            <a:ext cx="6356970" cy="365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29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EE2C-4488-694A-A50F-5769143E6995}"/>
              </a:ext>
            </a:extLst>
          </p:cNvPr>
          <p:cNvSpPr txBox="1">
            <a:spLocks/>
          </p:cNvSpPr>
          <p:nvPr/>
        </p:nvSpPr>
        <p:spPr>
          <a:xfrm>
            <a:off x="3275732" y="362536"/>
            <a:ext cx="5640536" cy="10464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highlight>
                  <a:srgbClr val="FF00FF"/>
                </a:highlight>
                <a:latin typeface="Chiller" panose="04020404031007020602" pitchFamily="82" charset="0"/>
              </a:rPr>
              <a:t>Paths To Transcendence</a:t>
            </a:r>
          </a:p>
        </p:txBody>
      </p:sp>
      <p:pic>
        <p:nvPicPr>
          <p:cNvPr id="8" name="Picture 7">
            <a:extLst>
              <a:ext uri="{FF2B5EF4-FFF2-40B4-BE49-F238E27FC236}">
                <a16:creationId xmlns:a16="http://schemas.microsoft.com/office/drawing/2014/main" id="{64FEBC45-4824-38A2-61B3-3407B42AF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044" y="1555428"/>
            <a:ext cx="5484936" cy="5169552"/>
          </a:xfrm>
          <a:prstGeom prst="rect">
            <a:avLst/>
          </a:prstGeom>
          <a:ln>
            <a:noFill/>
          </a:ln>
          <a:effectLst>
            <a:softEdge rad="112500"/>
          </a:effectLst>
        </p:spPr>
      </p:pic>
    </p:spTree>
    <p:extLst>
      <p:ext uri="{BB962C8B-B14F-4D97-AF65-F5344CB8AC3E}">
        <p14:creationId xmlns:p14="http://schemas.microsoft.com/office/powerpoint/2010/main" val="201325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A716-026F-5948-B60A-DC5B15A0F956}"/>
              </a:ext>
            </a:extLst>
          </p:cNvPr>
          <p:cNvSpPr txBox="1">
            <a:spLocks/>
          </p:cNvSpPr>
          <p:nvPr/>
        </p:nvSpPr>
        <p:spPr>
          <a:xfrm>
            <a:off x="3989456" y="304662"/>
            <a:ext cx="4213088" cy="104644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FF00FF"/>
                </a:highlight>
                <a:latin typeface="Chiller" panose="04020404031007020602" pitchFamily="82" charset="0"/>
              </a:rPr>
              <a:t>Paths To Transcendence</a:t>
            </a:r>
          </a:p>
        </p:txBody>
      </p:sp>
      <p:sp>
        <p:nvSpPr>
          <p:cNvPr id="3" name="Subtitle 5">
            <a:extLst>
              <a:ext uri="{FF2B5EF4-FFF2-40B4-BE49-F238E27FC236}">
                <a16:creationId xmlns:a16="http://schemas.microsoft.com/office/drawing/2014/main" id="{50C4FC63-2D79-8641-94A8-98627B8A59F7}"/>
              </a:ext>
            </a:extLst>
          </p:cNvPr>
          <p:cNvSpPr txBox="1">
            <a:spLocks/>
          </p:cNvSpPr>
          <p:nvPr/>
        </p:nvSpPr>
        <p:spPr>
          <a:xfrm>
            <a:off x="2565721" y="2097656"/>
            <a:ext cx="7060557" cy="32419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rPr>
              <a:t>I feel a calling to pursue and share the following with you. </a:t>
            </a:r>
          </a:p>
          <a:p>
            <a:r>
              <a:rPr lang="en-US" sz="2400" dirty="0">
                <a:latin typeface="Arial" panose="020B0604020202020204" pitchFamily="34" charset="0"/>
              </a:rPr>
              <a:t>Perhaps, like the Tibetans, you will be: </a:t>
            </a:r>
          </a:p>
          <a:p>
            <a:pPr marL="0" indent="0">
              <a:buNone/>
            </a:pPr>
            <a:endParaRPr lang="en-US" sz="3200" b="1" dirty="0"/>
          </a:p>
          <a:p>
            <a:pPr marL="0" indent="0">
              <a:buNone/>
            </a:pPr>
            <a:r>
              <a:rPr lang="en-US" sz="3200" b="1" dirty="0"/>
              <a:t>                                     Heart Sutra</a:t>
            </a:r>
            <a:r>
              <a:rPr lang="en-US" sz="3200" dirty="0"/>
              <a:t> </a:t>
            </a:r>
          </a:p>
          <a:p>
            <a:endParaRPr lang="en-US" sz="2000" dirty="0">
              <a:latin typeface="Arial" panose="020B0604020202020204" pitchFamily="34" charset="0"/>
            </a:endParaRPr>
          </a:p>
          <a:p>
            <a:pPr marL="0" indent="0">
              <a:buNone/>
            </a:pPr>
            <a:r>
              <a:rPr lang="en-US" sz="2400" dirty="0">
                <a:latin typeface="Arial" panose="020B0604020202020204" pitchFamily="34" charset="0"/>
              </a:rPr>
              <a:t>	Gone Gone,	      </a:t>
            </a:r>
            <a:r>
              <a:rPr lang="en-US" sz="2000" dirty="0">
                <a:latin typeface="Arial" panose="020B0604020202020204" pitchFamily="34" charset="0"/>
              </a:rPr>
              <a:t>	              </a:t>
            </a:r>
            <a:r>
              <a:rPr lang="en-US" sz="2400" dirty="0">
                <a:latin typeface="Arial" panose="020B0604020202020204" pitchFamily="34" charset="0"/>
              </a:rPr>
              <a:t>Gate Gate,</a:t>
            </a:r>
          </a:p>
          <a:p>
            <a:pPr marL="0" indent="0">
              <a:buNone/>
            </a:pPr>
            <a:r>
              <a:rPr lang="en-US" sz="2400" dirty="0">
                <a:latin typeface="Arial" panose="020B0604020202020204" pitchFamily="34" charset="0"/>
              </a:rPr>
              <a:t>	Gone Beyond,                             Para Gate,</a:t>
            </a:r>
          </a:p>
          <a:p>
            <a:pPr marL="0" indent="0">
              <a:buNone/>
            </a:pPr>
            <a:r>
              <a:rPr lang="en-US" sz="2400" dirty="0">
                <a:latin typeface="Arial" panose="020B0604020202020204" pitchFamily="34" charset="0"/>
              </a:rPr>
              <a:t>	Gone Beyond the Beyond,          Para Sum Gate</a:t>
            </a:r>
          </a:p>
          <a:p>
            <a:pPr marL="0" indent="0">
              <a:buNone/>
            </a:pPr>
            <a:r>
              <a:rPr lang="en-US" sz="2400" dirty="0">
                <a:latin typeface="Arial" panose="020B0604020202020204" pitchFamily="34" charset="0"/>
              </a:rPr>
              <a:t>	Hail the Traveler                          Bodhi </a:t>
            </a:r>
            <a:r>
              <a:rPr lang="en-US" sz="2400" dirty="0" err="1">
                <a:latin typeface="Arial" panose="020B0604020202020204" pitchFamily="34" charset="0"/>
              </a:rPr>
              <a:t>Swaha</a:t>
            </a:r>
            <a:endParaRPr lang="en-US" sz="2400" dirty="0">
              <a:latin typeface="Arial" panose="020B0604020202020204" pitchFamily="34" charset="0"/>
            </a:endParaRPr>
          </a:p>
          <a:p>
            <a:endParaRPr lang="en-US" sz="2000" dirty="0">
              <a:latin typeface="Arial" panose="020B0604020202020204" pitchFamily="34" charset="0"/>
            </a:endParaRPr>
          </a:p>
          <a:p>
            <a:endParaRPr lang="en-US" dirty="0">
              <a:solidFill>
                <a:srgbClr val="222222"/>
              </a:solidFill>
              <a:latin typeface="Arial" panose="020B0604020202020204" pitchFamily="34" charset="0"/>
            </a:endParaRPr>
          </a:p>
          <a:p>
            <a:endParaRPr lang="en-US" dirty="0"/>
          </a:p>
        </p:txBody>
      </p:sp>
    </p:spTree>
    <p:extLst>
      <p:ext uri="{BB962C8B-B14F-4D97-AF65-F5344CB8AC3E}">
        <p14:creationId xmlns:p14="http://schemas.microsoft.com/office/powerpoint/2010/main" val="324513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ADFD-05EE-F348-B748-28708F46CE97}"/>
              </a:ext>
            </a:extLst>
          </p:cNvPr>
          <p:cNvSpPr txBox="1">
            <a:spLocks/>
          </p:cNvSpPr>
          <p:nvPr/>
        </p:nvSpPr>
        <p:spPr>
          <a:xfrm>
            <a:off x="953311" y="394636"/>
            <a:ext cx="10175630" cy="1507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highlight>
                  <a:srgbClr val="FF00FF"/>
                </a:highlight>
                <a:latin typeface="Chiller" panose="04020404031007020602" pitchFamily="82" charset="0"/>
              </a:rPr>
              <a:t>Paths To Transcendence</a:t>
            </a:r>
            <a:br>
              <a:rPr lang="en-US" b="1" dirty="0">
                <a:highlight>
                  <a:srgbClr val="FF00FF"/>
                </a:highlight>
                <a:latin typeface="Chiller" panose="04020404031007020602" pitchFamily="82" charset="0"/>
              </a:rPr>
            </a:br>
            <a:endParaRPr lang="en-US" sz="2700" dirty="0"/>
          </a:p>
        </p:txBody>
      </p:sp>
      <p:sp>
        <p:nvSpPr>
          <p:cNvPr id="3" name="TextBox 2">
            <a:extLst>
              <a:ext uri="{FF2B5EF4-FFF2-40B4-BE49-F238E27FC236}">
                <a16:creationId xmlns:a16="http://schemas.microsoft.com/office/drawing/2014/main" id="{7956263B-1FF3-954B-8E2E-CEE010A1319B}"/>
              </a:ext>
            </a:extLst>
          </p:cNvPr>
          <p:cNvSpPr txBox="1"/>
          <p:nvPr/>
        </p:nvSpPr>
        <p:spPr>
          <a:xfrm>
            <a:off x="1197166" y="1347323"/>
            <a:ext cx="9797668" cy="738664"/>
          </a:xfrm>
          <a:prstGeom prst="rect">
            <a:avLst/>
          </a:prstGeom>
          <a:noFill/>
        </p:spPr>
        <p:txBody>
          <a:bodyPr wrap="square" rtlCol="0">
            <a:spAutoFit/>
          </a:bodyPr>
          <a:lstStyle/>
          <a:p>
            <a:pPr algn="ctr"/>
            <a:r>
              <a:rPr lang="en-US" sz="2400" b="1" dirty="0"/>
              <a:t>Surrender </a:t>
            </a:r>
            <a:r>
              <a:rPr lang="en-US" sz="2400" dirty="0"/>
              <a:t>to the Journey</a:t>
            </a:r>
            <a:br>
              <a:rPr lang="en-US" sz="1800" dirty="0"/>
            </a:br>
            <a:endParaRPr lang="en-US" dirty="0"/>
          </a:p>
        </p:txBody>
      </p:sp>
      <p:pic>
        <p:nvPicPr>
          <p:cNvPr id="4" name="Picture 3">
            <a:extLst>
              <a:ext uri="{FF2B5EF4-FFF2-40B4-BE49-F238E27FC236}">
                <a16:creationId xmlns:a16="http://schemas.microsoft.com/office/drawing/2014/main" id="{DE87A06E-0EBE-A64E-AB1C-18806B133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292" y="2217615"/>
            <a:ext cx="5697416" cy="3798277"/>
          </a:xfrm>
          <a:prstGeom prst="rect">
            <a:avLst/>
          </a:prstGeom>
          <a:ln>
            <a:noFill/>
          </a:ln>
          <a:effectLst>
            <a:softEdge rad="112500"/>
          </a:effectLst>
        </p:spPr>
      </p:pic>
    </p:spTree>
    <p:extLst>
      <p:ext uri="{BB962C8B-B14F-4D97-AF65-F5344CB8AC3E}">
        <p14:creationId xmlns:p14="http://schemas.microsoft.com/office/powerpoint/2010/main" val="7667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A5B3EEE-D2E2-4246-915A-7AE6C4ABE8E4}"/>
              </a:ext>
            </a:extLst>
          </p:cNvPr>
          <p:cNvSpPr txBox="1">
            <a:spLocks/>
          </p:cNvSpPr>
          <p:nvPr/>
        </p:nvSpPr>
        <p:spPr>
          <a:xfrm>
            <a:off x="2071868" y="1422366"/>
            <a:ext cx="8951753" cy="52099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Meditation – Relax, focus</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Physics – Energy, matter</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Chakras – Body’s energy centers</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Healing – Energy Balance, low stress</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Emotions – Energy frequency</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Consciousness – Awareness</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Lucidity OBE NDE – Out of Body Experience, Near Death Experience</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Transition – Beyond life</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Samadhi – Enlightenment</a:t>
            </a:r>
          </a:p>
          <a:p>
            <a:pPr marL="342900" indent="-342900">
              <a:lnSpc>
                <a:spcPct val="120000"/>
              </a:lnSpc>
              <a:buFont typeface="+mj-lt"/>
              <a:buAutoNum type="arabicPeriod"/>
            </a:pPr>
            <a:r>
              <a:rPr lang="en-US" sz="1800" dirty="0" err="1">
                <a:latin typeface="Arial" panose="020B0604020202020204" pitchFamily="34" charset="0"/>
                <a:cs typeface="Arial" panose="020B0604020202020204" pitchFamily="34" charset="0"/>
              </a:rPr>
              <a:t>Mahamudra</a:t>
            </a:r>
            <a:r>
              <a:rPr lang="en-US" sz="1800" dirty="0">
                <a:latin typeface="Arial" panose="020B0604020202020204" pitchFamily="34" charset="0"/>
                <a:cs typeface="Arial" panose="020B0604020202020204" pitchFamily="34" charset="0"/>
              </a:rPr>
              <a:t> – Buddhist Enlightenment</a:t>
            </a:r>
          </a:p>
          <a:p>
            <a:pPr marL="342900" indent="-342900">
              <a:lnSpc>
                <a:spcPct val="120000"/>
              </a:lnSpc>
              <a:buFont typeface="+mj-lt"/>
              <a:buAutoNum type="arabicPeriod"/>
            </a:pPr>
            <a:r>
              <a:rPr lang="en-US" sz="1800" dirty="0">
                <a:latin typeface="Arial" panose="020B0604020202020204" pitchFamily="34" charset="0"/>
                <a:cs typeface="Arial" panose="020B0604020202020204" pitchFamily="34" charset="0"/>
              </a:rPr>
              <a:t>Conclusion</a:t>
            </a:r>
          </a:p>
          <a:p>
            <a:pPr marL="342900" indent="-342900">
              <a:lnSpc>
                <a:spcPct val="120000"/>
              </a:lnSpc>
              <a:buFont typeface="+mj-lt"/>
              <a:buAutoNum type="arabicPeriod"/>
            </a:pPr>
            <a:endParaRPr lang="en-US" sz="1800" dirty="0">
              <a:latin typeface="Arial" panose="020B0604020202020204" pitchFamily="34" charset="0"/>
              <a:cs typeface="Arial" panose="020B0604020202020204" pitchFamily="34" charset="0"/>
            </a:endParaRPr>
          </a:p>
          <a:p>
            <a:pPr marL="342900" indent="-342900"/>
            <a:endParaRPr lang="en-US" sz="1800" dirty="0"/>
          </a:p>
          <a:p>
            <a:pPr marL="342900" indent="-342900"/>
            <a:endParaRPr lang="en-US" sz="1800" dirty="0"/>
          </a:p>
        </p:txBody>
      </p:sp>
      <p:sp>
        <p:nvSpPr>
          <p:cNvPr id="3" name="Title 1">
            <a:extLst>
              <a:ext uri="{FF2B5EF4-FFF2-40B4-BE49-F238E27FC236}">
                <a16:creationId xmlns:a16="http://schemas.microsoft.com/office/drawing/2014/main" id="{772CD640-4AB5-9248-BD47-E6AE47472D43}"/>
              </a:ext>
            </a:extLst>
          </p:cNvPr>
          <p:cNvSpPr txBox="1">
            <a:spLocks/>
          </p:cNvSpPr>
          <p:nvPr/>
        </p:nvSpPr>
        <p:spPr>
          <a:xfrm>
            <a:off x="2164466" y="210768"/>
            <a:ext cx="7257328" cy="69338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highlight>
                  <a:srgbClr val="FF00FF"/>
                </a:highlight>
                <a:latin typeface="Chiller" panose="04020404031007020602" pitchFamily="82" charset="0"/>
              </a:rPr>
              <a:t>Paths To Transcendence</a:t>
            </a:r>
            <a:br>
              <a:rPr lang="en-US" b="1" dirty="0">
                <a:highlight>
                  <a:srgbClr val="FF00FF"/>
                </a:highlight>
                <a:latin typeface="Chiller" panose="04020404031007020602" pitchFamily="82" charset="0"/>
              </a:rPr>
            </a:br>
            <a:endParaRPr lang="en-US" sz="2700" dirty="0"/>
          </a:p>
        </p:txBody>
      </p:sp>
      <p:sp>
        <p:nvSpPr>
          <p:cNvPr id="4" name="TextBox 3">
            <a:extLst>
              <a:ext uri="{FF2B5EF4-FFF2-40B4-BE49-F238E27FC236}">
                <a16:creationId xmlns:a16="http://schemas.microsoft.com/office/drawing/2014/main" id="{89959508-2031-84FF-2C5F-D3E8EC6B07D3}"/>
              </a:ext>
            </a:extLst>
          </p:cNvPr>
          <p:cNvSpPr txBox="1"/>
          <p:nvPr/>
        </p:nvSpPr>
        <p:spPr>
          <a:xfrm>
            <a:off x="4952198" y="701593"/>
            <a:ext cx="1317220" cy="461665"/>
          </a:xfrm>
          <a:prstGeom prst="rect">
            <a:avLst/>
          </a:prstGeom>
          <a:noFill/>
        </p:spPr>
        <p:txBody>
          <a:bodyPr wrap="none" rtlCol="0">
            <a:spAutoFit/>
          </a:bodyPr>
          <a:lstStyle/>
          <a:p>
            <a:r>
              <a:rPr lang="en-US" sz="2400" b="1" dirty="0"/>
              <a:t>Chapters</a:t>
            </a:r>
          </a:p>
        </p:txBody>
      </p:sp>
    </p:spTree>
    <p:extLst>
      <p:ext uri="{BB962C8B-B14F-4D97-AF65-F5344CB8AC3E}">
        <p14:creationId xmlns:p14="http://schemas.microsoft.com/office/powerpoint/2010/main" val="34285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CA55-CA62-094A-A91A-6F8ED192D4D7}"/>
              </a:ext>
            </a:extLst>
          </p:cNvPr>
          <p:cNvSpPr txBox="1">
            <a:spLocks/>
          </p:cNvSpPr>
          <p:nvPr/>
        </p:nvSpPr>
        <p:spPr>
          <a:xfrm>
            <a:off x="5190444" y="172146"/>
            <a:ext cx="1811112" cy="111421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FF0000"/>
                </a:highlight>
                <a:latin typeface="Chiller" panose="04020404031007020602" pitchFamily="82" charset="0"/>
              </a:rPr>
              <a:t>Meditation</a:t>
            </a:r>
          </a:p>
        </p:txBody>
      </p:sp>
      <p:sp>
        <p:nvSpPr>
          <p:cNvPr id="3" name="TextBox 2">
            <a:extLst>
              <a:ext uri="{FF2B5EF4-FFF2-40B4-BE49-F238E27FC236}">
                <a16:creationId xmlns:a16="http://schemas.microsoft.com/office/drawing/2014/main" id="{4D47F4D0-E5E7-6C49-9A15-7CF6C476A0E9}"/>
              </a:ext>
            </a:extLst>
          </p:cNvPr>
          <p:cNvSpPr txBox="1"/>
          <p:nvPr/>
        </p:nvSpPr>
        <p:spPr>
          <a:xfrm>
            <a:off x="4841251" y="1523535"/>
            <a:ext cx="2509498" cy="400110"/>
          </a:xfrm>
          <a:prstGeom prst="rect">
            <a:avLst/>
          </a:prstGeom>
          <a:noFill/>
        </p:spPr>
        <p:txBody>
          <a:bodyPr wrap="square" rtlCol="0">
            <a:spAutoFit/>
          </a:bodyPr>
          <a:lstStyle/>
          <a:p>
            <a:r>
              <a:rPr lang="en-US" sz="2000" b="1" dirty="0"/>
              <a:t>Om Mani Padme Hum</a:t>
            </a:r>
          </a:p>
        </p:txBody>
      </p:sp>
      <p:pic>
        <p:nvPicPr>
          <p:cNvPr id="4" name="Picture 3">
            <a:extLst>
              <a:ext uri="{FF2B5EF4-FFF2-40B4-BE49-F238E27FC236}">
                <a16:creationId xmlns:a16="http://schemas.microsoft.com/office/drawing/2014/main" id="{6C99EFA4-7AE2-7E47-B7BA-47A43CE47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8789" y="2398003"/>
            <a:ext cx="6494422" cy="3573139"/>
          </a:xfrm>
          <a:prstGeom prst="rect">
            <a:avLst/>
          </a:prstGeom>
          <a:ln>
            <a:noFill/>
          </a:ln>
          <a:effectLst>
            <a:softEdge rad="112500"/>
          </a:effectLst>
        </p:spPr>
      </p:pic>
    </p:spTree>
    <p:extLst>
      <p:ext uri="{BB962C8B-B14F-4D97-AF65-F5344CB8AC3E}">
        <p14:creationId xmlns:p14="http://schemas.microsoft.com/office/powerpoint/2010/main" val="38054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1487D-EE87-664F-AAA3-52A6DC557A25}"/>
              </a:ext>
            </a:extLst>
          </p:cNvPr>
          <p:cNvSpPr txBox="1"/>
          <p:nvPr/>
        </p:nvSpPr>
        <p:spPr>
          <a:xfrm>
            <a:off x="1002340" y="1770217"/>
            <a:ext cx="4765712"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Relax, focus, lower stress, become aware – A good place to start your journey.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Meditation is not a put down. If you are aware your mind is wandering you are meditating.</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It is a higher level of consciousness to be aware the mind is wandering than to be caught up in the wander.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Vipassana – Insight meditation where one watches the breath rising and falling.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3319D35-929A-3A43-BB5C-0EF72E74AEE0}"/>
              </a:ext>
            </a:extLst>
          </p:cNvPr>
          <p:cNvSpPr txBox="1">
            <a:spLocks/>
          </p:cNvSpPr>
          <p:nvPr/>
        </p:nvSpPr>
        <p:spPr>
          <a:xfrm>
            <a:off x="5017951" y="182106"/>
            <a:ext cx="1892136" cy="111421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highlight>
                  <a:srgbClr val="FF0000"/>
                </a:highlight>
                <a:latin typeface="Chiller" panose="04020404031007020602" pitchFamily="82" charset="0"/>
              </a:rPr>
              <a:t>Meditation</a:t>
            </a:r>
          </a:p>
        </p:txBody>
      </p:sp>
      <p:sp>
        <p:nvSpPr>
          <p:cNvPr id="4" name="TextBox 3">
            <a:extLst>
              <a:ext uri="{FF2B5EF4-FFF2-40B4-BE49-F238E27FC236}">
                <a16:creationId xmlns:a16="http://schemas.microsoft.com/office/drawing/2014/main" id="{F66D8A38-820D-CD4F-7526-E1E31C3D22D5}"/>
              </a:ext>
            </a:extLst>
          </p:cNvPr>
          <p:cNvSpPr txBox="1"/>
          <p:nvPr/>
        </p:nvSpPr>
        <p:spPr>
          <a:xfrm>
            <a:off x="5134304" y="1065483"/>
            <a:ext cx="1659429" cy="461665"/>
          </a:xfrm>
          <a:prstGeom prst="rect">
            <a:avLst/>
          </a:prstGeom>
          <a:noFill/>
        </p:spPr>
        <p:txBody>
          <a:bodyPr wrap="none" rtlCol="0">
            <a:spAutoFit/>
          </a:bodyPr>
          <a:lstStyle/>
          <a:p>
            <a:r>
              <a:rPr lang="en-US" sz="2400" dirty="0">
                <a:latin typeface="Script MT Bold" panose="03040602040607080904" pitchFamily="66" charset="0"/>
              </a:rPr>
              <a:t>Be here now</a:t>
            </a:r>
          </a:p>
        </p:txBody>
      </p:sp>
      <p:sp>
        <p:nvSpPr>
          <p:cNvPr id="5" name="TextBox 4">
            <a:extLst>
              <a:ext uri="{FF2B5EF4-FFF2-40B4-BE49-F238E27FC236}">
                <a16:creationId xmlns:a16="http://schemas.microsoft.com/office/drawing/2014/main" id="{99DDA6B4-ED1B-744B-CD7C-FF22DB52C9F4}"/>
              </a:ext>
            </a:extLst>
          </p:cNvPr>
          <p:cNvSpPr txBox="1"/>
          <p:nvPr/>
        </p:nvSpPr>
        <p:spPr>
          <a:xfrm>
            <a:off x="6423949" y="1770927"/>
            <a:ext cx="4849793" cy="427809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Mantra chanting – Sounds to promote relaxation, enlightenment, healing, etc.</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Staying in the “</a:t>
            </a:r>
            <a:r>
              <a:rPr lang="en-US" b="1" dirty="0">
                <a:latin typeface="Arial" panose="020B0604020202020204" pitchFamily="34" charset="0"/>
                <a:cs typeface="Arial" panose="020B0604020202020204" pitchFamily="34" charset="0"/>
              </a:rPr>
              <a:t>now”</a:t>
            </a:r>
            <a:r>
              <a:rPr lang="en-US"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present</a:t>
            </a:r>
            <a:r>
              <a:rPr lang="en-US" dirty="0">
                <a:latin typeface="Arial" panose="020B0604020202020204" pitchFamily="34" charset="0"/>
                <a:cs typeface="Arial" panose="020B0604020202020204" pitchFamily="34" charset="0"/>
              </a:rPr>
              <a:t>. Not past or future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Tibetan Buddhism – Monks sitting in caves in isolation for 3 years meditating, found answers.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Star Group – Small group meditation focusing on group goal i.e. health. Enlightenment, etc.</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12223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1000"/>
                                        <p:tgtEl>
                                          <p:spTgt spid="5">
                                            <p:txEl>
                                              <p:pRg st="0" end="0"/>
                                            </p:txEl>
                                          </p:spTgt>
                                        </p:tgtEl>
                                      </p:cBhvr>
                                    </p:animEffect>
                                    <p:anim calcmode="lin" valueType="num">
                                      <p:cBhvr>
                                        <p:cTn id="3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1000"/>
                                        <p:tgtEl>
                                          <p:spTgt spid="5">
                                            <p:txEl>
                                              <p:pRg st="6" end="6"/>
                                            </p:txEl>
                                          </p:spTgt>
                                        </p:tgtEl>
                                      </p:cBhvr>
                                    </p:animEffect>
                                    <p:anim calcmode="lin" valueType="num">
                                      <p:cBhvr>
                                        <p:cTn id="5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41185</TotalTime>
  <Words>2747</Words>
  <Application>Microsoft Office PowerPoint</Application>
  <PresentationFormat>Widescreen</PresentationFormat>
  <Paragraphs>292</Paragraphs>
  <Slides>32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Chiller</vt:lpstr>
      <vt:lpstr>Freestyle Script</vt:lpstr>
      <vt:lpstr>Harlow Solid Italic</vt:lpstr>
      <vt:lpstr>inherit</vt:lpstr>
      <vt:lpstr>Lucida Handwriting</vt:lpstr>
      <vt:lpstr>Script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Chakras</vt:lpstr>
      <vt:lpstr>PowerPoint Presentation</vt:lpstr>
      <vt:lpstr>PowerPoint Presentation</vt:lpstr>
      <vt:lpstr>PowerPoint Presentation</vt:lpstr>
      <vt:lpstr>PowerPoint Presentation</vt:lpstr>
      <vt:lpstr>PowerPoint Presentation</vt:lpstr>
      <vt:lpstr>PowerPoint Presentation</vt:lpstr>
      <vt:lpstr>CONSCIOUSNESS</vt:lpstr>
      <vt:lpstr>Lucidity  </vt:lpstr>
      <vt:lpstr>Transition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Bohan</dc:creator>
  <cp:lastModifiedBy>John Bohan</cp:lastModifiedBy>
  <cp:revision>267</cp:revision>
  <cp:lastPrinted>2024-03-05T16:42:09Z</cp:lastPrinted>
  <dcterms:created xsi:type="dcterms:W3CDTF">2024-02-04T17:04:24Z</dcterms:created>
  <dcterms:modified xsi:type="dcterms:W3CDTF">2024-05-09T18:21:14Z</dcterms:modified>
</cp:coreProperties>
</file>